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62" r:id="rId3"/>
    <p:sldId id="265" r:id="rId4"/>
    <p:sldId id="258" r:id="rId5"/>
    <p:sldId id="268" r:id="rId6"/>
    <p:sldId id="289" r:id="rId7"/>
    <p:sldId id="269" r:id="rId8"/>
    <p:sldId id="270" r:id="rId9"/>
    <p:sldId id="271" r:id="rId10"/>
    <p:sldId id="288" r:id="rId11"/>
    <p:sldId id="266" r:id="rId12"/>
    <p:sldId id="272" r:id="rId13"/>
    <p:sldId id="273" r:id="rId14"/>
    <p:sldId id="279" r:id="rId15"/>
    <p:sldId id="281" r:id="rId16"/>
    <p:sldId id="276" r:id="rId17"/>
    <p:sldId id="286" r:id="rId18"/>
    <p:sldId id="280" r:id="rId19"/>
    <p:sldId id="287" r:id="rId20"/>
    <p:sldId id="282" r:id="rId21"/>
    <p:sldId id="278" r:id="rId22"/>
    <p:sldId id="267" r:id="rId23"/>
    <p:sldId id="274" r:id="rId24"/>
    <p:sldId id="275" r:id="rId25"/>
    <p:sldId id="277" r:id="rId26"/>
    <p:sldId id="285" r:id="rId27"/>
    <p:sldId id="283" r:id="rId28"/>
    <p:sldId id="284" r:id="rId29"/>
    <p:sldId id="260" r:id="rId30"/>
  </p:sldIdLst>
  <p:sldSz cx="12188825" cy="6858000"/>
  <p:notesSz cx="6797675" cy="9926638"/>
  <p:embeddedFontLst>
    <p:embeddedFont>
      <p:font typeface="AU Passata" panose="020B0604020202020204" charset="0"/>
      <p:regular r:id="rId33"/>
      <p:bold r:id="rId34"/>
    </p:embeddedFont>
    <p:embeddedFont>
      <p:font typeface="AU Passata Light" panose="020B0604020202020204" charset="0"/>
      <p:regular r:id="rId35"/>
      <p:bold r:id="rId36"/>
    </p:embeddedFont>
    <p:embeddedFont>
      <p:font typeface="AU Peto" panose="020B060402020202020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3515" autoAdjust="0"/>
  </p:normalViewPr>
  <p:slideViewPr>
    <p:cSldViewPr snapToObjects="1" showGuides="1">
      <p:cViewPr varScale="1">
        <p:scale>
          <a:sx n="77" d="100"/>
          <a:sy n="77" d="100"/>
        </p:scale>
        <p:origin x="1003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A8F17-D692-4076-B331-A54AAFD1BB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8D53C7-5815-41AB-9DD1-1E47EB43E308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da-DK" sz="2400" b="0"/>
            <a:t>Elevator with flexible ropes (10 min)</a:t>
          </a:r>
          <a:endParaRPr lang="en-US" sz="2400"/>
        </a:p>
      </dgm:t>
    </dgm:pt>
    <dgm:pt modelId="{D219244D-F66C-47CD-894C-5DC813BE4BF8}" type="parTrans" cxnId="{4DCA4393-6F0F-4445-920A-812AA2B43EF8}">
      <dgm:prSet/>
      <dgm:spPr/>
      <dgm:t>
        <a:bodyPr/>
        <a:lstStyle/>
        <a:p>
          <a:endParaRPr lang="en-US"/>
        </a:p>
      </dgm:t>
    </dgm:pt>
    <dgm:pt modelId="{96D352A5-BDFD-4641-B52F-C35493F7E5C8}" type="sibTrans" cxnId="{4DCA4393-6F0F-4445-920A-812AA2B43EF8}">
      <dgm:prSet/>
      <dgm:spPr/>
      <dgm:t>
        <a:bodyPr/>
        <a:lstStyle/>
        <a:p>
          <a:endParaRPr lang="en-US"/>
        </a:p>
      </dgm:t>
    </dgm:pt>
    <dgm:pt modelId="{C90912DF-87B4-4220-BFC4-E8215326DD63}">
      <dgm:prSet custT="1"/>
      <dgm:spPr/>
      <dgm:t>
        <a:bodyPr/>
        <a:lstStyle/>
        <a:p>
          <a:r>
            <a:rPr lang="da-DK" sz="2400" b="0"/>
            <a:t>Wind turbine – 3D rotor with flexible tower (10 min)</a:t>
          </a:r>
          <a:endParaRPr lang="en-US" sz="2400"/>
        </a:p>
      </dgm:t>
    </dgm:pt>
    <dgm:pt modelId="{6B190AA6-4665-45CE-9627-A3CF3EAF40E2}" type="parTrans" cxnId="{683FD433-8CD7-4319-8752-766ADDD22165}">
      <dgm:prSet/>
      <dgm:spPr/>
      <dgm:t>
        <a:bodyPr/>
        <a:lstStyle/>
        <a:p>
          <a:endParaRPr lang="en-US"/>
        </a:p>
      </dgm:t>
    </dgm:pt>
    <dgm:pt modelId="{7D08E8C4-2CBF-4DA8-B3C1-059324E864A6}" type="sibTrans" cxnId="{683FD433-8CD7-4319-8752-766ADDD22165}">
      <dgm:prSet/>
      <dgm:spPr/>
      <dgm:t>
        <a:bodyPr/>
        <a:lstStyle/>
        <a:p>
          <a:endParaRPr lang="en-US"/>
        </a:p>
      </dgm:t>
    </dgm:pt>
    <dgm:pt modelId="{C5637145-9C33-454D-B892-A84B887067B0}">
      <dgm:prSet custT="1"/>
      <dgm:spPr/>
      <dgm:t>
        <a:bodyPr/>
        <a:lstStyle/>
        <a:p>
          <a:r>
            <a:rPr lang="da-DK" sz="2400" b="0"/>
            <a:t>Wind turbine – 2D rotor with flexible tower and blades (10 min)</a:t>
          </a:r>
          <a:endParaRPr lang="en-US" sz="2400"/>
        </a:p>
      </dgm:t>
    </dgm:pt>
    <dgm:pt modelId="{CEED3A91-571A-4589-B461-790AD99A61AE}" type="parTrans" cxnId="{73C702AE-3AF4-4835-800F-415E9F9174A0}">
      <dgm:prSet/>
      <dgm:spPr/>
      <dgm:t>
        <a:bodyPr/>
        <a:lstStyle/>
        <a:p>
          <a:endParaRPr lang="en-US"/>
        </a:p>
      </dgm:t>
    </dgm:pt>
    <dgm:pt modelId="{D52F62DB-C250-4925-B4A6-329AB0049E28}" type="sibTrans" cxnId="{73C702AE-3AF4-4835-800F-415E9F9174A0}">
      <dgm:prSet/>
      <dgm:spPr/>
      <dgm:t>
        <a:bodyPr/>
        <a:lstStyle/>
        <a:p>
          <a:endParaRPr lang="en-US"/>
        </a:p>
      </dgm:t>
    </dgm:pt>
    <dgm:pt modelId="{FAB10721-F0CB-49DA-BCF3-BF1F9B080CA8}" type="pres">
      <dgm:prSet presAssocID="{6F4A8F17-D692-4076-B331-A54AAFD1BBAF}" presName="linear" presStyleCnt="0">
        <dgm:presLayoutVars>
          <dgm:animLvl val="lvl"/>
          <dgm:resizeHandles val="exact"/>
        </dgm:presLayoutVars>
      </dgm:prSet>
      <dgm:spPr/>
    </dgm:pt>
    <dgm:pt modelId="{97B85D9C-8F5A-4A94-83A3-F91F56D5C730}" type="pres">
      <dgm:prSet presAssocID="{5E8D53C7-5815-41AB-9DD1-1E47EB43E3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B39AB7-76DB-4C84-BE8D-67CB592DD255}" type="pres">
      <dgm:prSet presAssocID="{96D352A5-BDFD-4641-B52F-C35493F7E5C8}" presName="spacer" presStyleCnt="0"/>
      <dgm:spPr/>
    </dgm:pt>
    <dgm:pt modelId="{60BCB14B-E180-4DED-A4F1-1640DC94C687}" type="pres">
      <dgm:prSet presAssocID="{C90912DF-87B4-4220-BFC4-E8215326DD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BF7941-E2D4-43FF-9C14-F0F949CE474C}" type="pres">
      <dgm:prSet presAssocID="{7D08E8C4-2CBF-4DA8-B3C1-059324E864A6}" presName="spacer" presStyleCnt="0"/>
      <dgm:spPr/>
    </dgm:pt>
    <dgm:pt modelId="{5FFA8FFE-2ADD-4070-B879-B38ED8AEDAC7}" type="pres">
      <dgm:prSet presAssocID="{C5637145-9C33-454D-B892-A84B887067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3FD433-8CD7-4319-8752-766ADDD22165}" srcId="{6F4A8F17-D692-4076-B331-A54AAFD1BBAF}" destId="{C90912DF-87B4-4220-BFC4-E8215326DD63}" srcOrd="1" destOrd="0" parTransId="{6B190AA6-4665-45CE-9627-A3CF3EAF40E2}" sibTransId="{7D08E8C4-2CBF-4DA8-B3C1-059324E864A6}"/>
    <dgm:cxn modelId="{B881A749-AD3F-46FE-8F94-2B3754C253E4}" type="presOf" srcId="{6F4A8F17-D692-4076-B331-A54AAFD1BBAF}" destId="{FAB10721-F0CB-49DA-BCF3-BF1F9B080CA8}" srcOrd="0" destOrd="0" presId="urn:microsoft.com/office/officeart/2005/8/layout/vList2"/>
    <dgm:cxn modelId="{D0E9C04F-54F3-4E63-9AC2-8FB1674641D3}" type="presOf" srcId="{5E8D53C7-5815-41AB-9DD1-1E47EB43E308}" destId="{97B85D9C-8F5A-4A94-83A3-F91F56D5C730}" srcOrd="0" destOrd="0" presId="urn:microsoft.com/office/officeart/2005/8/layout/vList2"/>
    <dgm:cxn modelId="{BB76178A-6596-4B5C-B3CA-519DE35AB3C5}" type="presOf" srcId="{C5637145-9C33-454D-B892-A84B887067B0}" destId="{5FFA8FFE-2ADD-4070-B879-B38ED8AEDAC7}" srcOrd="0" destOrd="0" presId="urn:microsoft.com/office/officeart/2005/8/layout/vList2"/>
    <dgm:cxn modelId="{4DCA4393-6F0F-4445-920A-812AA2B43EF8}" srcId="{6F4A8F17-D692-4076-B331-A54AAFD1BBAF}" destId="{5E8D53C7-5815-41AB-9DD1-1E47EB43E308}" srcOrd="0" destOrd="0" parTransId="{D219244D-F66C-47CD-894C-5DC813BE4BF8}" sibTransId="{96D352A5-BDFD-4641-B52F-C35493F7E5C8}"/>
    <dgm:cxn modelId="{F72FC0AA-2869-45FF-9AE0-47C115351A9F}" type="presOf" srcId="{C90912DF-87B4-4220-BFC4-E8215326DD63}" destId="{60BCB14B-E180-4DED-A4F1-1640DC94C687}" srcOrd="0" destOrd="0" presId="urn:microsoft.com/office/officeart/2005/8/layout/vList2"/>
    <dgm:cxn modelId="{73C702AE-3AF4-4835-800F-415E9F9174A0}" srcId="{6F4A8F17-D692-4076-B331-A54AAFD1BBAF}" destId="{C5637145-9C33-454D-B892-A84B887067B0}" srcOrd="2" destOrd="0" parTransId="{CEED3A91-571A-4589-B461-790AD99A61AE}" sibTransId="{D52F62DB-C250-4925-B4A6-329AB0049E28}"/>
    <dgm:cxn modelId="{624BE026-8A49-490F-9261-1D345E711BE8}" type="presParOf" srcId="{FAB10721-F0CB-49DA-BCF3-BF1F9B080CA8}" destId="{97B85D9C-8F5A-4A94-83A3-F91F56D5C730}" srcOrd="0" destOrd="0" presId="urn:microsoft.com/office/officeart/2005/8/layout/vList2"/>
    <dgm:cxn modelId="{B2494123-306F-4386-8CCC-CB6FFC8EEF59}" type="presParOf" srcId="{FAB10721-F0CB-49DA-BCF3-BF1F9B080CA8}" destId="{16B39AB7-76DB-4C84-BE8D-67CB592DD255}" srcOrd="1" destOrd="0" presId="urn:microsoft.com/office/officeart/2005/8/layout/vList2"/>
    <dgm:cxn modelId="{6D70CEEE-0F13-4CE0-9372-F5D6968F694E}" type="presParOf" srcId="{FAB10721-F0CB-49DA-BCF3-BF1F9B080CA8}" destId="{60BCB14B-E180-4DED-A4F1-1640DC94C687}" srcOrd="2" destOrd="0" presId="urn:microsoft.com/office/officeart/2005/8/layout/vList2"/>
    <dgm:cxn modelId="{C804B44E-4B86-4D35-86DE-C705B8353952}" type="presParOf" srcId="{FAB10721-F0CB-49DA-BCF3-BF1F9B080CA8}" destId="{3DBF7941-E2D4-43FF-9C14-F0F949CE474C}" srcOrd="3" destOrd="0" presId="urn:microsoft.com/office/officeart/2005/8/layout/vList2"/>
    <dgm:cxn modelId="{B995D174-CE01-4FAB-A04F-6FE08F8D976E}" type="presParOf" srcId="{FAB10721-F0CB-49DA-BCF3-BF1F9B080CA8}" destId="{5FFA8FFE-2ADD-4070-B879-B38ED8AEDA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85D9C-8F5A-4A94-83A3-F91F56D5C730}">
      <dsp:nvSpPr>
        <dsp:cNvPr id="0" name=""/>
        <dsp:cNvSpPr/>
      </dsp:nvSpPr>
      <dsp:spPr>
        <a:xfrm>
          <a:off x="0" y="18261"/>
          <a:ext cx="8763120" cy="1179360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b="0" kern="1200"/>
            <a:t>Elevator with flexible ropes (10 min)</a:t>
          </a:r>
          <a:endParaRPr lang="en-US" sz="2400" kern="1200"/>
        </a:p>
      </dsp:txBody>
      <dsp:txXfrm>
        <a:off x="57572" y="75833"/>
        <a:ext cx="8647976" cy="1064216"/>
      </dsp:txXfrm>
    </dsp:sp>
    <dsp:sp modelId="{60BCB14B-E180-4DED-A4F1-1640DC94C687}">
      <dsp:nvSpPr>
        <dsp:cNvPr id="0" name=""/>
        <dsp:cNvSpPr/>
      </dsp:nvSpPr>
      <dsp:spPr>
        <a:xfrm>
          <a:off x="0" y="1379061"/>
          <a:ext cx="876312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b="0" kern="1200"/>
            <a:t>Wind turbine – 3D rotor with flexible tower (10 min)</a:t>
          </a:r>
          <a:endParaRPr lang="en-US" sz="2400" kern="1200"/>
        </a:p>
      </dsp:txBody>
      <dsp:txXfrm>
        <a:off x="57572" y="1436633"/>
        <a:ext cx="8647976" cy="1064216"/>
      </dsp:txXfrm>
    </dsp:sp>
    <dsp:sp modelId="{5FFA8FFE-2ADD-4070-B879-B38ED8AEDAC7}">
      <dsp:nvSpPr>
        <dsp:cNvPr id="0" name=""/>
        <dsp:cNvSpPr/>
      </dsp:nvSpPr>
      <dsp:spPr>
        <a:xfrm>
          <a:off x="0" y="2739862"/>
          <a:ext cx="8763120" cy="1179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b="0" kern="1200"/>
            <a:t>Wind turbine – 2D rotor with flexible tower and blades (10 min)</a:t>
          </a:r>
          <a:endParaRPr lang="en-US" sz="2400" kern="1200"/>
        </a:p>
      </dsp:txBody>
      <dsp:txXfrm>
        <a:off x="57572" y="2797434"/>
        <a:ext cx="8647976" cy="1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frederik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34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84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8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203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268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1min:10s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50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Frederik</a:t>
            </a:r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5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frederik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06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katharina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9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katharina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47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katharina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834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U Passata"/>
              </a:rPr>
              <a:t>katharina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754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64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16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Thea</a:t>
            </a:r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48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68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Thea</a:t>
            </a:r>
            <a:endParaRPr lang="en-GB" dirty="0">
              <a:latin typeface="AU Passata"/>
            </a:endParaRPr>
          </a:p>
          <a:p>
            <a:r>
              <a:rPr lang="en-GB">
                <a:latin typeface="AU Passata"/>
              </a:rPr>
              <a:t>Multibody-part (lumped masses) and lengths of lumped masses.</a:t>
            </a:r>
            <a:endParaRPr lang="en-GB" dirty="0">
              <a:latin typeface="AU Passata"/>
            </a:endParaRPr>
          </a:p>
          <a:p>
            <a:r>
              <a:rPr lang="en-GB">
                <a:latin typeface="AU Passata"/>
              </a:rPr>
              <a:t>Different kinds of joints. </a:t>
            </a:r>
          </a:p>
          <a:p>
            <a:r>
              <a:rPr lang="en-GB" dirty="0">
                <a:latin typeface="AU Passata"/>
              </a:rPr>
              <a:t>Initial conditions. </a:t>
            </a:r>
          </a:p>
          <a:p>
            <a:r>
              <a:rPr lang="en-GB">
                <a:latin typeface="AU Passata"/>
              </a:rPr>
              <a:t>Applied forces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23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U Passata"/>
              </a:rPr>
              <a:t>Thea</a:t>
            </a:r>
          </a:p>
          <a:p>
            <a:r>
              <a:rPr lang="da-DK" dirty="0" err="1"/>
              <a:t>Stiffness</a:t>
            </a:r>
            <a:r>
              <a:rPr lang="da-DK" dirty="0"/>
              <a:t> and </a:t>
            </a:r>
            <a:r>
              <a:rPr lang="da-DK" dirty="0" err="1"/>
              <a:t>damping</a:t>
            </a:r>
            <a:endParaRPr lang="en-GB" dirty="0" err="1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75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Thea</a:t>
            </a:r>
            <a:endParaRPr lang="en-GB" dirty="0">
              <a:latin typeface="AU Passata"/>
            </a:endParaRPr>
          </a:p>
          <a:p>
            <a:endParaRPr lang="en-GB" dirty="0">
              <a:latin typeface="AU Passat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U Passata"/>
              </a:rPr>
              <a:t>Min. amount </a:t>
            </a:r>
            <a:r>
              <a:rPr lang="en-GB">
                <a:latin typeface="AU Passata"/>
              </a:rPr>
              <a:t>of </a:t>
            </a:r>
            <a:r>
              <a:rPr lang="en-GB" dirty="0">
                <a:latin typeface="AU Passata"/>
              </a:rPr>
              <a:t>bodies is 5 </a:t>
            </a:r>
            <a:r>
              <a:rPr lang="en-GB" dirty="0">
                <a:latin typeface="AU Passata"/>
                <a:sym typeface="Wingdings" panose="05000000000000000000" pitchFamily="2" charset="2"/>
              </a:rPr>
              <a:t> 3 lumped masses in tower, first and last being </a:t>
            </a:r>
            <a:r>
              <a:rPr lang="en-GB">
                <a:latin typeface="AU Passata"/>
                <a:sym typeface="Wingdings" panose="05000000000000000000" pitchFamily="2" charset="2"/>
              </a:rPr>
              <a:t>half size of the middle </a:t>
            </a:r>
            <a:r>
              <a:rPr lang="en-GB" dirty="0">
                <a:latin typeface="AU Passata"/>
                <a:sym typeface="Wingdings" panose="05000000000000000000" pitchFamily="2" charset="2"/>
              </a:rPr>
              <a:t>bodies. </a:t>
            </a:r>
            <a:endParaRPr lang="en-GB">
              <a:latin typeface="AU Passat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U Passata"/>
              </a:rPr>
              <a:t>Fig. shows </a:t>
            </a:r>
            <a:r>
              <a:rPr lang="en-GB">
                <a:latin typeface="AU Passata"/>
              </a:rPr>
              <a:t>maximum deflection of</a:t>
            </a:r>
            <a:r>
              <a:rPr lang="en-GB" dirty="0">
                <a:latin typeface="AU Passata"/>
              </a:rPr>
              <a:t> virtual sensor for </a:t>
            </a:r>
            <a:r>
              <a:rPr lang="en-GB">
                <a:latin typeface="AU Passata"/>
              </a:rPr>
              <a:t>rotational speeds of 210 and 400 RPM.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AU Passata"/>
              </a:rPr>
              <a:t>Calculations showing &lt;5%?</a:t>
            </a:r>
          </a:p>
          <a:p>
            <a:endParaRPr lang="en-GB" dirty="0">
              <a:latin typeface="AU Passata"/>
            </a:endParaRPr>
          </a:p>
          <a:p>
            <a:r>
              <a:rPr lang="en-GB">
                <a:latin typeface="AU Passata"/>
              </a:rPr>
              <a:t>Why it converges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50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Mekanik og Produktion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juni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Petar Gavran, Rune Marsilius Jensen &amp; Thea Gorzelak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Dynamic Systems with Application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Katharina Brarup Schäfer, Frederik Fristed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667458484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Mekanik og Produktion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juni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Petar Gavran, Rune Marsilius Jensen &amp; Thea Gorzelak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Dynamic Systems with Application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Katharina Brarup Schäfer, Frederik Fristed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9619007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Mekanik og Produktion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juni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Petar Gavran, Rune Marsilius Jensen &amp; Thea Gorzelak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Dynamic Systems with Application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Katharina Brarup Schäfer, Frederik Fristed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779668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 dirty="0"/>
              <a:t>10-06-2022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21437763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Dynamic Systems with Application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Katharina Brarup Schäfer, Frederik Fristed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10. juni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Petar Gavran, Rune Marsilius Jensen &amp; Thea Gorzelak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Institut for Mekanik og Produktion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04-12-2023</a:t>
            </a:fld>
            <a:r>
              <a:rPr lang="da-DK"/>
              <a:t>10-06-2022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481.png"/><Relationship Id="rId10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520.png"/><Relationship Id="rId5" Type="http://schemas.openxmlformats.org/officeDocument/2006/relationships/image" Target="../media/image50.png"/><Relationship Id="rId4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44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551592"/>
            <a:ext cx="10220325" cy="1523494"/>
          </a:xfrm>
        </p:spPr>
        <p:txBody>
          <a:bodyPr/>
          <a:lstStyle/>
          <a:p>
            <a:r>
              <a:rPr lang="da-DK" sz="5500" dirty="0">
                <a:latin typeface="AU Passata Light"/>
              </a:rPr>
              <a:t>Dynamic systems with </a:t>
            </a:r>
            <a:r>
              <a:rPr lang="da-DK" sz="5500" err="1">
                <a:latin typeface="AU Passata Light"/>
              </a:rPr>
              <a:t>applications</a:t>
            </a:r>
            <a:r>
              <a:rPr lang="da-DK" sz="5500">
                <a:latin typeface="AU Passata Light"/>
              </a:rPr>
              <a:t> S22</a:t>
            </a:r>
            <a:endParaRPr lang="da-DK" sz="5500" dirty="0" err="1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140B76B-96D5-F11F-5BAD-9D3EA0448051}"/>
              </a:ext>
            </a:extLst>
          </p:cNvPr>
          <p:cNvSpPr txBox="1"/>
          <p:nvPr/>
        </p:nvSpPr>
        <p:spPr>
          <a:xfrm>
            <a:off x="982732" y="4322617"/>
            <a:ext cx="9254774" cy="76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b="1" dirty="0">
                <a:solidFill>
                  <a:schemeClr val="bg1"/>
                </a:solidFill>
                <a:latin typeface="+mn-lt"/>
              </a:rPr>
              <a:t>GROUP 9</a:t>
            </a:r>
          </a:p>
          <a:p>
            <a:pPr>
              <a:lnSpc>
                <a:spcPct val="95000"/>
              </a:lnSpc>
            </a:pPr>
            <a:endParaRPr lang="da-DK" sz="1600" b="1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b="1" dirty="0">
                <a:solidFill>
                  <a:schemeClr val="bg1"/>
                </a:solidFill>
                <a:latin typeface="+mn-lt"/>
              </a:rPr>
              <a:t>Katharina Brarup Schäfer, Frederik Fristed, Petar </a:t>
            </a:r>
            <a:r>
              <a:rPr lang="da-DK" sz="1600" b="1" dirty="0" err="1">
                <a:solidFill>
                  <a:schemeClr val="bg1"/>
                </a:solidFill>
                <a:latin typeface="+mn-lt"/>
              </a:rPr>
              <a:t>Gavran</a:t>
            </a:r>
            <a:r>
              <a:rPr lang="da-DK" sz="1600" b="1" dirty="0">
                <a:solidFill>
                  <a:schemeClr val="bg1"/>
                </a:solidFill>
                <a:latin typeface="+mn-lt"/>
              </a:rPr>
              <a:t>, Rune </a:t>
            </a:r>
            <a:r>
              <a:rPr lang="da-DK" sz="1600" b="1" dirty="0" err="1">
                <a:solidFill>
                  <a:schemeClr val="bg1"/>
                </a:solidFill>
                <a:latin typeface="+mn-lt"/>
              </a:rPr>
              <a:t>Marsilius</a:t>
            </a:r>
            <a:r>
              <a:rPr lang="da-DK" sz="1600" b="1" dirty="0">
                <a:solidFill>
                  <a:schemeClr val="bg1"/>
                </a:solidFill>
                <a:latin typeface="+mn-lt"/>
              </a:rPr>
              <a:t> Jensen &amp; Thea </a:t>
            </a:r>
            <a:r>
              <a:rPr lang="da-DK" sz="1600" b="1" dirty="0" err="1">
                <a:solidFill>
                  <a:schemeClr val="bg1"/>
                </a:solidFill>
                <a:latin typeface="+mn-lt"/>
              </a:rPr>
              <a:t>Gorzelak</a:t>
            </a:r>
            <a:endParaRPr lang="da-DK" sz="1600" b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9819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A7E6-2A56-2081-250C-8F9C903B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620842"/>
            <a:ext cx="10220325" cy="1384995"/>
          </a:xfrm>
        </p:spPr>
        <p:txBody>
          <a:bodyPr/>
          <a:lstStyle/>
          <a:p>
            <a:r>
              <a:rPr lang="da-DK">
                <a:latin typeface="AU Passata Light"/>
              </a:rPr>
              <a:t>Wind turbine (RFT) </a:t>
            </a:r>
            <a:br>
              <a:rPr lang="da-DK">
                <a:latin typeface="AU Passata Light"/>
              </a:rPr>
            </a:br>
            <a:r>
              <a:rPr lang="da-DK" sz="4000">
                <a:latin typeface="AU Passata Light"/>
              </a:rPr>
              <a:t>3D Rotor </a:t>
            </a:r>
            <a:r>
              <a:rPr lang="da-DK" sz="4000" dirty="0">
                <a:latin typeface="AU Passata Light"/>
              </a:rPr>
              <a:t>with </a:t>
            </a:r>
            <a:r>
              <a:rPr lang="da-DK" sz="4000" err="1">
                <a:latin typeface="AU Passata Light"/>
              </a:rPr>
              <a:t>flexible</a:t>
            </a:r>
            <a:r>
              <a:rPr lang="da-DK" sz="4000">
                <a:latin typeface="AU Passata Light"/>
              </a:rPr>
              <a:t> tower</a:t>
            </a: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356387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3D model &amp; </a:t>
            </a:r>
            <a:r>
              <a:rPr lang="da-DK" dirty="0" err="1"/>
              <a:t>EOm</a:t>
            </a:r>
          </a:p>
        </p:txBody>
      </p:sp>
      <p:pic>
        <p:nvPicPr>
          <p:cNvPr id="7" name="Billede 7" descr="Et billede, der indeholder tekst, ur&#10;&#10;Beskrivelsen er genereret automatisk">
            <a:extLst>
              <a:ext uri="{FF2B5EF4-FFF2-40B4-BE49-F238E27FC236}">
                <a16:creationId xmlns:a16="http://schemas.microsoft.com/office/drawing/2014/main" id="{3432E117-EA20-A2BC-16AF-99DD8C3F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74" y="4500247"/>
            <a:ext cx="5852580" cy="1136833"/>
          </a:xfrm>
          <a:prstGeom prst="rect">
            <a:avLst/>
          </a:prstGeom>
        </p:spPr>
      </p:pic>
      <p:pic>
        <p:nvPicPr>
          <p:cNvPr id="10" name="Billede 10">
            <a:extLst>
              <a:ext uri="{FF2B5EF4-FFF2-40B4-BE49-F238E27FC236}">
                <a16:creationId xmlns:a16="http://schemas.microsoft.com/office/drawing/2014/main" id="{7B3585B7-8936-8086-53E3-45D5C4E81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75902" y="606968"/>
            <a:ext cx="4412828" cy="5263100"/>
          </a:xfr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9EDD33E6-E05A-F294-8795-43310CCE93E1}"/>
              </a:ext>
            </a:extLst>
          </p:cNvPr>
          <p:cNvSpPr txBox="1"/>
          <p:nvPr/>
        </p:nvSpPr>
        <p:spPr>
          <a:xfrm>
            <a:off x="784065" y="1708951"/>
            <a:ext cx="5963391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Rigid nacelle and rotor.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Flexible tower using lumped mass approach</a:t>
            </a:r>
            <a:endParaRPr lang="da-DK" sz="2000" dirty="0"/>
          </a:p>
          <a:p>
            <a:pPr marL="951865" lvl="1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Connected using spherical and revolute joints and absolute constraints.</a:t>
            </a:r>
          </a:p>
          <a:p>
            <a:pPr marL="951865" lvl="1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Rotational spring-damper elements</a:t>
            </a:r>
          </a:p>
          <a:p>
            <a:pPr marL="608965" lvl="1">
              <a:lnSpc>
                <a:spcPct val="95000"/>
              </a:lnSpc>
            </a:pPr>
            <a:endParaRPr lang="da-DK" sz="2000" dirty="0">
              <a:latin typeface="+mn-lt"/>
            </a:endParaRP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Generalized coordinates: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endParaRPr lang="da-DK" sz="2000" dirty="0">
              <a:latin typeface="+mn-lt"/>
            </a:endParaRP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Equations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6ED159-E2AF-5945-5655-279BA5299144}"/>
                  </a:ext>
                </a:extLst>
              </p:cNvPr>
              <p:cNvSpPr txBox="1"/>
              <p:nvPr/>
            </p:nvSpPr>
            <p:spPr>
              <a:xfrm>
                <a:off x="4448415" y="3392942"/>
                <a:ext cx="2559611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da-DK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da-DK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6ED159-E2AF-5945-5655-279BA529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415" y="3392942"/>
                <a:ext cx="2559611" cy="297646"/>
              </a:xfrm>
              <a:prstGeom prst="rect">
                <a:avLst/>
              </a:prstGeom>
              <a:blipFill>
                <a:blip r:embed="rId6"/>
                <a:stretch>
                  <a:fillRect l="-1905" t="-6250" r="-714" b="-3125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e 15">
            <a:extLst>
              <a:ext uri="{FF2B5EF4-FFF2-40B4-BE49-F238E27FC236}">
                <a16:creationId xmlns:a16="http://schemas.microsoft.com/office/drawing/2014/main" id="{66D6685A-B0CD-47BC-9BFA-93700367CC71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4AE429C-1952-4B58-AE03-F3A29725AFFE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4D97FE6-D54E-41C3-9432-51E4ED0AF14A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FB158C4-9489-42E8-8D16-5D5D6633F036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D7CC8DA-69A8-4619-B619-D7F1B6653ABE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4FDC73-5F4D-CC55-7A82-EB5F2D6ACBB7}"/>
              </a:ext>
            </a:extLst>
          </p:cNvPr>
          <p:cNvSpPr txBox="1"/>
          <p:nvPr/>
        </p:nvSpPr>
        <p:spPr>
          <a:xfrm>
            <a:off x="784065" y="5870068"/>
            <a:ext cx="1780296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Virtual sensor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55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Identification</a:t>
            </a:r>
            <a:r>
              <a:rPr lang="da-DK"/>
              <a:t> of </a:t>
            </a:r>
            <a:r>
              <a:rPr lang="da-DK" dirty="0"/>
              <a:t>parameters</a:t>
            </a:r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909835" y="1373020"/>
                <a:ext cx="10037585" cy="2397415"/>
              </a:xfrm>
            </p:spPr>
            <p:txBody>
              <a:bodyPr/>
              <a:lstStyle/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Parameters from experiment</a:t>
                </a:r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Rayleigh's Energy method </a:t>
                </a:r>
                <a:r>
                  <a:rPr lang="da-DK" dirty="0">
                    <a:sym typeface="Wingdings" panose="05000000000000000000" pitchFamily="2" charset="2"/>
                  </a:rPr>
                  <a:t> 10.000 Nm/rad  too high stiffness</a:t>
                </a:r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>
                    <a:sym typeface="Wingdings" panose="05000000000000000000" pitchFamily="2" charset="2"/>
                  </a:rPr>
                  <a:t>New approach: </a:t>
                </a:r>
              </a:p>
              <a:p>
                <a:pPr marL="774900" lvl="1" indent="-342900">
                  <a:buFont typeface="Arial" panose="020F0502020204030204" pitchFamily="34" charset="0"/>
                  <a:buChar char="•"/>
                </a:pPr>
                <a:r>
                  <a:rPr lang="da-DK" dirty="0">
                    <a:sym typeface="Wingdings" panose="05000000000000000000" pitchFamily="2" charset="2"/>
                  </a:rPr>
                  <a:t>Springs connected in a series: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𝑗𝑖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𝑗𝑖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…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𝑗𝑛𝑗𝑜𝑖𝑛𝑡𝑠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⇔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𝑒𝑞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⋅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𝑗𝑜𝑖𝑛𝑡𝑠</m:t>
                        </m:r>
                      </m:sub>
                    </m:sSub>
                  </m:oMath>
                </a14:m>
                <a:endParaRPr lang="da-DK" dirty="0"/>
              </a:p>
              <a:p>
                <a:pPr marL="774900" lvl="1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Equivalent stiffness calculated using natural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da-DK" dirty="0"/>
                  <a:t> </a:t>
                </a:r>
              </a:p>
              <a:p>
                <a:pPr marL="774900" lvl="1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Stiffness of each joint: </a:t>
                </a:r>
                <a:r>
                  <a:rPr lang="da-DK"/>
                  <a:t>2500 Nm/rad in </a:t>
                </a:r>
                <a:r>
                  <a:rPr lang="da-DK" dirty="0"/>
                  <a:t>transverse and </a:t>
                </a:r>
                <a:r>
                  <a:rPr lang="da-DK"/>
                  <a:t>4500 Nm/rad in </a:t>
                </a:r>
                <a:r>
                  <a:rPr lang="da-DK" dirty="0"/>
                  <a:t>fore-aft</a:t>
                </a:r>
              </a:p>
              <a:p>
                <a:pPr lvl="1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835" y="1373020"/>
                <a:ext cx="10037585" cy="2397415"/>
              </a:xfrm>
              <a:blipFill>
                <a:blip r:embed="rId4"/>
                <a:stretch>
                  <a:fillRect l="-1457" t="-3299" b="-192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BE55D8-A27A-E9AF-46BB-2881F71F65F1}"/>
                  </a:ext>
                </a:extLst>
              </p:cNvPr>
              <p:cNvSpPr txBox="1"/>
              <p:nvPr/>
            </p:nvSpPr>
            <p:spPr>
              <a:xfrm>
                <a:off x="6382444" y="4834845"/>
                <a:ext cx="2127698" cy="476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⋅2⋅</m:t>
                      </m:r>
                      <m:rad>
                        <m:radPr>
                          <m:degHide m:val="on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da-DK" sz="16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BE55D8-A27A-E9AF-46BB-2881F71F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4" y="4834845"/>
                <a:ext cx="2127698" cy="476028"/>
              </a:xfrm>
              <a:prstGeom prst="rect">
                <a:avLst/>
              </a:prstGeom>
              <a:blipFill>
                <a:blip r:embed="rId5"/>
                <a:stretch>
                  <a:fillRect l="-860" b="-128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E1B782-4D1E-4ED3-A9AB-16ED3D8A2C29}"/>
              </a:ext>
            </a:extLst>
          </p:cNvPr>
          <p:cNvSpPr txBox="1"/>
          <p:nvPr/>
        </p:nvSpPr>
        <p:spPr>
          <a:xfrm>
            <a:off x="909835" y="4926665"/>
            <a:ext cx="2501326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Torsional damping: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9C599923-B353-4455-B9E1-50A91B416DFB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613D93B-37F3-4872-B8C7-02396ABD3C89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0D3C219-6A14-4F18-99D4-9FFDB144C5E0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52E3EC7-B697-4E14-B1CA-7B616683894A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D646215-81BA-4CF3-A1F9-243F9D440B7A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47680-38AE-DC8F-18BB-605F43B147DA}"/>
                  </a:ext>
                </a:extLst>
              </p:cNvPr>
              <p:cNvSpPr txBox="1"/>
              <p:nvPr/>
            </p:nvSpPr>
            <p:spPr>
              <a:xfrm>
                <a:off x="4037089" y="4740076"/>
                <a:ext cx="1346907" cy="47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47680-38AE-DC8F-18BB-605F43B1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89" y="4740076"/>
                <a:ext cx="1346907" cy="478977"/>
              </a:xfrm>
              <a:prstGeom prst="rect">
                <a:avLst/>
              </a:prstGeom>
              <a:blipFill>
                <a:blip r:embed="rId6"/>
                <a:stretch>
                  <a:fillRect l="-4525" t="-3846" b="-897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212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183471"/>
            <a:ext cx="11556000" cy="752101"/>
          </a:xfrm>
        </p:spPr>
        <p:txBody>
          <a:bodyPr/>
          <a:lstStyle/>
          <a:p>
            <a:r>
              <a:rPr lang="da-DK" dirty="0"/>
              <a:t>Convergency study</a:t>
            </a:r>
          </a:p>
        </p:txBody>
      </p:sp>
      <p:pic>
        <p:nvPicPr>
          <p:cNvPr id="2" name="Billede 5">
            <a:extLst>
              <a:ext uri="{FF2B5EF4-FFF2-40B4-BE49-F238E27FC236}">
                <a16:creationId xmlns:a16="http://schemas.microsoft.com/office/drawing/2014/main" id="{50D889E5-3FAB-E09F-8D3A-86B4AE495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13"/>
          <a:stretch/>
        </p:blipFill>
        <p:spPr>
          <a:xfrm>
            <a:off x="1358939" y="2581508"/>
            <a:ext cx="9330706" cy="3674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D966F-D425-9F79-C3E9-F4C6A84AE5CF}"/>
                  </a:ext>
                </a:extLst>
              </p:cNvPr>
              <p:cNvSpPr txBox="1"/>
              <p:nvPr/>
            </p:nvSpPr>
            <p:spPr>
              <a:xfrm>
                <a:off x="874002" y="1134318"/>
                <a:ext cx="7524666" cy="1637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da-DK" sz="1600" dirty="0">
                    <a:latin typeface="+mn-lt"/>
                  </a:rPr>
                  <a:t>Convergency studies done at 210 RPM and 400 RPM 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da-DK" sz="1600" dirty="0">
                    <a:latin typeface="+mn-lt"/>
                  </a:rPr>
                  <a:t>Number of bodies (nb) consist of: 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da-DK" sz="1600" dirty="0">
                    <a:latin typeface="+mn-lt"/>
                  </a:rPr>
                  <a:t>1 nacelle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da-DK" sz="1600" dirty="0">
                    <a:latin typeface="+mn-lt"/>
                  </a:rPr>
                  <a:t>1 rotor</a:t>
                </a:r>
              </a:p>
              <a:p>
                <a:pPr marL="895243" lvl="1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𝑛𝑏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da-DK" sz="1600" dirty="0">
                    <a:latin typeface="+mn-lt"/>
                  </a:rPr>
                  <a:t> lumped masses for tower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da-DK" sz="1600" dirty="0">
                    <a:latin typeface="+mn-lt"/>
                  </a:rPr>
                  <a:t>Convergense when  change ≤ 5% in both  directions</a:t>
                </a:r>
              </a:p>
              <a:p>
                <a:pPr marL="285750" indent="-285750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D966F-D425-9F79-C3E9-F4C6A84AE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02" y="1134318"/>
                <a:ext cx="7524666" cy="1637371"/>
              </a:xfrm>
              <a:prstGeom prst="rect">
                <a:avLst/>
              </a:prstGeom>
              <a:blipFill>
                <a:blip r:embed="rId5"/>
                <a:stretch>
                  <a:fillRect l="-1538" t="-446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e 5">
            <a:extLst>
              <a:ext uri="{FF2B5EF4-FFF2-40B4-BE49-F238E27FC236}">
                <a16:creationId xmlns:a16="http://schemas.microsoft.com/office/drawing/2014/main" id="{48C2B074-58AC-422E-9E65-6B650EC18406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C6196E2-E081-4001-ADBC-744E1B26D800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DF0B1CB-513B-4760-996A-D07AB3AAF7C3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3052727-5551-4D67-A750-D37C42FC4CBE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51E12EF0-3008-437B-B965-10E66189C744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8900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lede 19">
            <a:extLst>
              <a:ext uri="{FF2B5EF4-FFF2-40B4-BE49-F238E27FC236}">
                <a16:creationId xmlns:a16="http://schemas.microsoft.com/office/drawing/2014/main" id="{A9DF601E-E224-4449-AEA2-11DCC5D7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04" y="612805"/>
            <a:ext cx="6429165" cy="5591783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741F713-4610-432F-981D-6034B840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94" y="2980697"/>
            <a:ext cx="2069376" cy="326406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Experiment</a:t>
            </a:r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8EA97FF4-1D9D-495B-BA5D-3F56ACD5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  <a:endParaRPr lang="da-DK" b="1" dirty="0"/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data from </a:t>
            </a:r>
            <a:r>
              <a:rPr lang="da-DK" dirty="0" err="1"/>
              <a:t>excel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Subtract the mean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Convert from V to SI units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 the data</a:t>
            </a:r>
          </a:p>
          <a:p>
            <a:pPr>
              <a:buNone/>
            </a:pPr>
            <a:endParaRPr lang="en-US" sz="1200" dirty="0"/>
          </a:p>
          <a:p>
            <a:pPr marL="342900" indent="-342900"/>
            <a:endParaRPr lang="en-US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A8102293-6BDE-4006-8474-EF27CC66745D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15AC34A-5747-4093-A740-3F081C9868EC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DEF76C63-6432-4307-8203-325FDBCC1CD4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F45592A4-86C7-442E-9494-B0F98B623831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EDB21D63-98A4-4747-A622-0B7F87E06ABD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80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5">
            <a:extLst>
              <a:ext uri="{FF2B5EF4-FFF2-40B4-BE49-F238E27FC236}">
                <a16:creationId xmlns:a16="http://schemas.microsoft.com/office/drawing/2014/main" id="{9008B60A-66E9-4EA0-A06F-BC813B8C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64" y="890201"/>
            <a:ext cx="7664894" cy="50582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Validation</a:t>
            </a:r>
            <a:r>
              <a:rPr lang="da-DK"/>
              <a:t> &amp; </a:t>
            </a:r>
            <a:r>
              <a:rPr lang="da-DK" dirty="0" err="1"/>
              <a:t>verification</a:t>
            </a:r>
            <a:endParaRPr lang="da-D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Frequency Response Functions</a:t>
            </a:r>
          </a:p>
          <a:p>
            <a:pPr lvl="1"/>
            <a:r>
              <a:rPr lang="en-US" dirty="0"/>
              <a:t>Similarities</a:t>
            </a:r>
          </a:p>
          <a:p>
            <a:pPr lvl="1"/>
            <a:r>
              <a:rPr lang="en-US" dirty="0"/>
              <a:t>Differences</a:t>
            </a:r>
            <a:endParaRPr lang="da-DK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EB136D4D-384D-4421-AC36-5D88CAE0E1D0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D7802A4-9F1E-4F0C-B2A0-CFF011CFCEEC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2712664-9D11-4728-A062-27978A2E1C55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EC38FEA-7345-4CE3-8F0A-FD00F174D0D7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C8B0B276-9C92-48C6-9C59-B31B2D2C7308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812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6A48E-1985-4C53-81F0-912CA53A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Validation</a:t>
            </a:r>
            <a:r>
              <a:rPr lang="da-DK" dirty="0"/>
              <a:t> &amp; </a:t>
            </a:r>
            <a:r>
              <a:rPr lang="da-DK" dirty="0" err="1"/>
              <a:t>verification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C0C6B9-C672-4251-ADE3-E310A09D1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 in time domain</a:t>
            </a:r>
          </a:p>
          <a:p>
            <a:pPr lvl="1"/>
            <a:r>
              <a:rPr lang="en-US" dirty="0"/>
              <a:t>Similarities</a:t>
            </a:r>
          </a:p>
          <a:p>
            <a:pPr lvl="1"/>
            <a:r>
              <a:rPr lang="en-US" dirty="0"/>
              <a:t>Differences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4DC6E40-F373-4904-B22B-5F69B25E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0AFF-B86D-4D27-829F-0CBC2F5061F0}" type="datetime1">
              <a:rPr lang="da-DK" smtClean="0"/>
              <a:t>04-12-2023</a:t>
            </a:fld>
            <a:r>
              <a:rPr lang="da-DK"/>
              <a:t>10-06-2022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9BB5B59-ED51-4654-814E-DD392037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48" y="764704"/>
            <a:ext cx="6073277" cy="2539734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7CF52E4-FB9A-48D1-962C-E3484700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" y="3429000"/>
            <a:ext cx="6072481" cy="275965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AC3D639-79E2-4A65-B2D0-0C4D9EB92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49" y="3379453"/>
            <a:ext cx="6073276" cy="2587558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F1B8E87-47D5-4E3E-B48B-0C6EE54D236B}"/>
              </a:ext>
            </a:extLst>
          </p:cNvPr>
          <p:cNvSpPr txBox="1"/>
          <p:nvPr/>
        </p:nvSpPr>
        <p:spPr>
          <a:xfrm>
            <a:off x="8614692" y="733957"/>
            <a:ext cx="1940855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 dirty="0" err="1">
                <a:latin typeface="+mn-lt"/>
              </a:rPr>
              <a:t>Experimential</a:t>
            </a:r>
            <a:r>
              <a:rPr lang="en-US" sz="1000" b="1" dirty="0">
                <a:latin typeface="+mn-lt"/>
              </a:rPr>
              <a:t> data</a:t>
            </a:r>
            <a:endParaRPr lang="da-DK" sz="1000" b="1" dirty="0">
              <a:latin typeface="+mn-lt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12AD01A5-41F1-4FFB-A765-ED4239070D1F}"/>
              </a:ext>
            </a:extLst>
          </p:cNvPr>
          <p:cNvSpPr txBox="1"/>
          <p:nvPr/>
        </p:nvSpPr>
        <p:spPr>
          <a:xfrm>
            <a:off x="2851650" y="3429000"/>
            <a:ext cx="166706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 dirty="0">
                <a:latin typeface="+mn-lt"/>
              </a:rPr>
              <a:t>3D model</a:t>
            </a:r>
            <a:endParaRPr lang="da-DK" sz="1000" b="1" dirty="0">
              <a:latin typeface="+mn-lt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39E3872-C2B4-4689-B9D5-1E9909F79233}"/>
              </a:ext>
            </a:extLst>
          </p:cNvPr>
          <p:cNvSpPr txBox="1"/>
          <p:nvPr/>
        </p:nvSpPr>
        <p:spPr>
          <a:xfrm>
            <a:off x="8902724" y="3306356"/>
            <a:ext cx="1940855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 dirty="0">
                <a:latin typeface="+mn-lt"/>
              </a:rPr>
              <a:t>5DoF model</a:t>
            </a:r>
            <a:endParaRPr lang="da-DK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956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6">
            <a:extLst>
              <a:ext uri="{FF2B5EF4-FFF2-40B4-BE49-F238E27FC236}">
                <a16:creationId xmlns:a16="http://schemas.microsoft.com/office/drawing/2014/main" id="{BF3A7F5D-B445-82B7-9CA0-00DAB449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4114282"/>
            <a:ext cx="2742725" cy="21894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083794" cy="771779"/>
          </a:xfrm>
        </p:spPr>
        <p:txBody>
          <a:bodyPr/>
          <a:lstStyle/>
          <a:p>
            <a:r>
              <a:rPr lang="da-DK" sz="4200" dirty="0"/>
              <a:t>New </a:t>
            </a:r>
            <a:r>
              <a:rPr lang="da-DK" sz="4200" dirty="0" err="1"/>
              <a:t>tuned</a:t>
            </a:r>
            <a:r>
              <a:rPr lang="da-DK" sz="4200" dirty="0"/>
              <a:t> </a:t>
            </a:r>
            <a:r>
              <a:rPr lang="da-DK" sz="4200" dirty="0" err="1"/>
              <a:t>stiffness</a:t>
            </a:r>
            <a:r>
              <a:rPr lang="da-DK" sz="4200" dirty="0"/>
              <a:t> and </a:t>
            </a:r>
            <a:r>
              <a:rPr lang="da-DK" sz="4200" dirty="0" err="1"/>
              <a:t>damping</a:t>
            </a:r>
            <a:endParaRPr lang="da-DK" sz="4300" dirty="0"/>
          </a:p>
        </p:txBody>
      </p:sp>
      <p:pic>
        <p:nvPicPr>
          <p:cNvPr id="19" name="Billede 19">
            <a:extLst>
              <a:ext uri="{FF2B5EF4-FFF2-40B4-BE49-F238E27FC236}">
                <a16:creationId xmlns:a16="http://schemas.microsoft.com/office/drawing/2014/main" id="{FBA9D081-C564-F61C-115D-8806F1EA4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0862" y="1268760"/>
            <a:ext cx="2919915" cy="2455076"/>
          </a:xfrm>
        </p:spPr>
      </p:pic>
      <p:pic>
        <p:nvPicPr>
          <p:cNvPr id="21" name="Billede 21">
            <a:extLst>
              <a:ext uri="{FF2B5EF4-FFF2-40B4-BE49-F238E27FC236}">
                <a16:creationId xmlns:a16="http://schemas.microsoft.com/office/drawing/2014/main" id="{3A2B29A0-62F2-EED5-A545-20A6C91F9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12" y="1268076"/>
            <a:ext cx="3013670" cy="2455760"/>
          </a:xfrm>
          <a:prstGeom prst="rect">
            <a:avLst/>
          </a:prstGeom>
        </p:spPr>
      </p:pic>
      <p:grpSp>
        <p:nvGrpSpPr>
          <p:cNvPr id="22" name="Gruppe 21">
            <a:extLst>
              <a:ext uri="{FF2B5EF4-FFF2-40B4-BE49-F238E27FC236}">
                <a16:creationId xmlns:a16="http://schemas.microsoft.com/office/drawing/2014/main" id="{41F5A929-31B4-40DF-B0ED-97A3DD1479C4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6EF919C-63AF-4836-AC25-9927841EC95C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BA8ABC1-6442-4E99-9966-8B91DE91FD0E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71E808E0-9A5E-4D11-AB55-E3A36F484192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59ABC856-6AD5-4F13-98A8-C2D1431724D2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sp>
        <p:nvSpPr>
          <p:cNvPr id="5" name="Tekstfelt 4">
            <a:extLst>
              <a:ext uri="{FF2B5EF4-FFF2-40B4-BE49-F238E27FC236}">
                <a16:creationId xmlns:a16="http://schemas.microsoft.com/office/drawing/2014/main" id="{7EC10A5E-4EDD-6CE9-1ECA-E23329C228AC}"/>
              </a:ext>
            </a:extLst>
          </p:cNvPr>
          <p:cNvSpPr txBox="1"/>
          <p:nvPr/>
        </p:nvSpPr>
        <p:spPr>
          <a:xfrm>
            <a:off x="8829774" y="902186"/>
            <a:ext cx="2233190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3000" b="1" dirty="0">
                <a:latin typeface="+mn-lt"/>
              </a:rPr>
              <a:t>Ω</a:t>
            </a:r>
            <a:r>
              <a:rPr lang="da-DK" sz="3000" dirty="0">
                <a:latin typeface="+mn-lt"/>
              </a:rPr>
              <a:t> = 210 </a:t>
            </a:r>
            <a:r>
              <a:rPr lang="da-DK" sz="3000" dirty="0" err="1">
                <a:latin typeface="+mn-lt"/>
              </a:rPr>
              <a:t>rpm</a:t>
            </a:r>
            <a:endParaRPr lang="da-DK" sz="30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 5">
                <a:extLst>
                  <a:ext uri="{FF2B5EF4-FFF2-40B4-BE49-F238E27FC236}">
                    <a16:creationId xmlns:a16="http://schemas.microsoft.com/office/drawing/2014/main" id="{5143010D-73D0-4970-8117-8C76BD4DCA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2996159"/>
                  </p:ext>
                </p:extLst>
              </p:nvPr>
            </p:nvGraphicFramePr>
            <p:xfrm>
              <a:off x="7318548" y="1476814"/>
              <a:ext cx="4552799" cy="1952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1594">
                      <a:extLst>
                        <a:ext uri="{9D8B030D-6E8A-4147-A177-3AD203B41FA5}">
                          <a16:colId xmlns:a16="http://schemas.microsoft.com/office/drawing/2014/main" val="3771180199"/>
                        </a:ext>
                      </a:extLst>
                    </a:gridCol>
                    <a:gridCol w="889607">
                      <a:extLst>
                        <a:ext uri="{9D8B030D-6E8A-4147-A177-3AD203B41FA5}">
                          <a16:colId xmlns:a16="http://schemas.microsoft.com/office/drawing/2014/main" val="3412014843"/>
                        </a:ext>
                      </a:extLst>
                    </a:gridCol>
                    <a:gridCol w="713095">
                      <a:extLst>
                        <a:ext uri="{9D8B030D-6E8A-4147-A177-3AD203B41FA5}">
                          <a16:colId xmlns:a16="http://schemas.microsoft.com/office/drawing/2014/main" val="1357664065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642533872"/>
                        </a:ext>
                      </a:extLst>
                    </a:gridCol>
                    <a:gridCol w="952399">
                      <a:extLst>
                        <a:ext uri="{9D8B030D-6E8A-4147-A177-3AD203B41FA5}">
                          <a16:colId xmlns:a16="http://schemas.microsoft.com/office/drawing/2014/main" val="3305156195"/>
                        </a:ext>
                      </a:extLst>
                    </a:gridCol>
                  </a:tblGrid>
                  <a:tr h="500795">
                    <a:tc>
                      <a:txBody>
                        <a:bodyPr/>
                        <a:lstStyle/>
                        <a:p>
                          <a:endParaRPr lang="da-DK" sz="160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a-DK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New calculated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New </a:t>
                          </a:r>
                        </a:p>
                        <a:p>
                          <a:pPr algn="ctr"/>
                          <a:r>
                            <a:rPr lang="da-DK" sz="1200" b="1"/>
                            <a:t>tuned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0927836"/>
                      </a:ext>
                    </a:extLst>
                  </a:tr>
                  <a:tr h="44302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da-DK" sz="1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da-DK" sz="1200" b="1" i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𝑘𝑁𝑚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da-DK" sz="1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Transverse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2.25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4165864"/>
                      </a:ext>
                    </a:extLst>
                  </a:tr>
                  <a:tr h="291025">
                    <a:tc vMerge="1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Fore-aft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351"/>
                      </a:ext>
                    </a:extLst>
                  </a:tr>
                  <a:tr h="443023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a-DK" sz="12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200" b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𝑁𝑚𝑠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da-DK" sz="1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Transverse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2271289"/>
                      </a:ext>
                    </a:extLst>
                  </a:tr>
                  <a:tr h="121798">
                    <a:tc vMerge="1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Fore-aft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200" b="0" i="1" smtClean="0">
                                    <a:latin typeface="Cambria Math" panose="02040503050406030204" pitchFamily="18" charset="0"/>
                                  </a:rPr>
                                  <m:t>0.49</m:t>
                                </m:r>
                              </m:oMath>
                            </m:oMathPara>
                          </a14:m>
                          <a:endParaRPr lang="da-DK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86436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 5">
                <a:extLst>
                  <a:ext uri="{FF2B5EF4-FFF2-40B4-BE49-F238E27FC236}">
                    <a16:creationId xmlns:a16="http://schemas.microsoft.com/office/drawing/2014/main" id="{5143010D-73D0-4970-8117-8C76BD4DCA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2996159"/>
                  </p:ext>
                </p:extLst>
              </p:nvPr>
            </p:nvGraphicFramePr>
            <p:xfrm>
              <a:off x="7318548" y="1476814"/>
              <a:ext cx="4552799" cy="1952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1594">
                      <a:extLst>
                        <a:ext uri="{9D8B030D-6E8A-4147-A177-3AD203B41FA5}">
                          <a16:colId xmlns:a16="http://schemas.microsoft.com/office/drawing/2014/main" val="3771180199"/>
                        </a:ext>
                      </a:extLst>
                    </a:gridCol>
                    <a:gridCol w="889607">
                      <a:extLst>
                        <a:ext uri="{9D8B030D-6E8A-4147-A177-3AD203B41FA5}">
                          <a16:colId xmlns:a16="http://schemas.microsoft.com/office/drawing/2014/main" val="3412014843"/>
                        </a:ext>
                      </a:extLst>
                    </a:gridCol>
                    <a:gridCol w="713095">
                      <a:extLst>
                        <a:ext uri="{9D8B030D-6E8A-4147-A177-3AD203B41FA5}">
                          <a16:colId xmlns:a16="http://schemas.microsoft.com/office/drawing/2014/main" val="1357664065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642533872"/>
                        </a:ext>
                      </a:extLst>
                    </a:gridCol>
                    <a:gridCol w="952399">
                      <a:extLst>
                        <a:ext uri="{9D8B030D-6E8A-4147-A177-3AD203B41FA5}">
                          <a16:colId xmlns:a16="http://schemas.microsoft.com/office/drawing/2014/main" val="3305156195"/>
                        </a:ext>
                      </a:extLst>
                    </a:gridCol>
                  </a:tblGrid>
                  <a:tr h="500795">
                    <a:tc>
                      <a:txBody>
                        <a:bodyPr/>
                        <a:lstStyle/>
                        <a:p>
                          <a:endParaRPr lang="da-DK" sz="160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a-DK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New calculated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200" b="1"/>
                            <a:t>New </a:t>
                          </a:r>
                        </a:p>
                        <a:p>
                          <a:pPr algn="ctr"/>
                          <a:r>
                            <a:rPr lang="da-DK" sz="1200" b="1"/>
                            <a:t>tuned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0927836"/>
                      </a:ext>
                    </a:extLst>
                  </a:tr>
                  <a:tr h="443023">
                    <a:tc rowSpan="2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68595" r="-331034" b="-102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Transverse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4359" t="-113699" r="-266667" b="-235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4416" t="-113699" r="-102597" b="-235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79487" t="-113699" r="-1282" b="-2356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165864"/>
                      </a:ext>
                    </a:extLst>
                  </a:tr>
                  <a:tr h="291025">
                    <a:tc vMerge="1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Fore-aft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4359" t="-325000" r="-266667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4416" t="-325000" r="-102597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79487" t="-325000" r="-1282" b="-2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31351"/>
                      </a:ext>
                    </a:extLst>
                  </a:tr>
                  <a:tr h="443023">
                    <a:tc rowSpan="2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72881" r="-331034" b="-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Transverse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4359" t="-279452" r="-266667" b="-69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4416" t="-279452" r="-102597" b="-69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79487" t="-279452" r="-1282" b="-698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2271289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sz="1200"/>
                            <a:t>Fore-aft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4359" t="-615556" r="-266667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4416" t="-615556" r="-102597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79487" t="-615556" r="-1282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436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16">
            <a:extLst>
              <a:ext uri="{FF2B5EF4-FFF2-40B4-BE49-F238E27FC236}">
                <a16:creationId xmlns:a16="http://schemas.microsoft.com/office/drawing/2014/main" id="{DD434695-3697-47CE-9AB0-F2CCEE8DE17A}"/>
              </a:ext>
            </a:extLst>
          </p:cNvPr>
          <p:cNvSpPr txBox="1"/>
          <p:nvPr/>
        </p:nvSpPr>
        <p:spPr>
          <a:xfrm>
            <a:off x="1330999" y="3930878"/>
            <a:ext cx="166706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>
                <a:latin typeface="+mn-lt"/>
              </a:rPr>
              <a:t>3D model (new)</a:t>
            </a:r>
            <a:endParaRPr lang="da-DK" sz="10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ADDF1CDA-4F16-414A-A98F-2F1394F5F363}"/>
              </a:ext>
            </a:extLst>
          </p:cNvPr>
          <p:cNvSpPr txBox="1"/>
          <p:nvPr/>
        </p:nvSpPr>
        <p:spPr>
          <a:xfrm>
            <a:off x="9406780" y="3875045"/>
            <a:ext cx="166706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>
                <a:latin typeface="+mn-lt"/>
              </a:rPr>
              <a:t>5 DOF model</a:t>
            </a:r>
            <a:endParaRPr lang="da-DK" sz="1000" b="1" dirty="0">
              <a:latin typeface="+mn-lt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0592477D-BF21-4C79-8906-2581E2B4C8D4}"/>
              </a:ext>
            </a:extLst>
          </p:cNvPr>
          <p:cNvSpPr txBox="1"/>
          <p:nvPr/>
        </p:nvSpPr>
        <p:spPr>
          <a:xfrm>
            <a:off x="5518348" y="3933056"/>
            <a:ext cx="866293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b="1">
                <a:latin typeface="+mn-lt"/>
              </a:rPr>
              <a:t>Experiment</a:t>
            </a:r>
            <a:endParaRPr lang="da-DK" sz="1000" b="1" dirty="0">
              <a:latin typeface="+mn-lt"/>
            </a:endParaRP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FCD9F391-1E4B-49E3-B53B-AECC8621F084}"/>
              </a:ext>
            </a:extLst>
          </p:cNvPr>
          <p:cNvCxnSpPr>
            <a:cxnSpLocks/>
          </p:cNvCxnSpPr>
          <p:nvPr/>
        </p:nvCxnSpPr>
        <p:spPr bwMode="auto">
          <a:xfrm>
            <a:off x="45740" y="3789040"/>
            <a:ext cx="12143085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Billede 10">
            <a:extLst>
              <a:ext uri="{FF2B5EF4-FFF2-40B4-BE49-F238E27FC236}">
                <a16:creationId xmlns:a16="http://schemas.microsoft.com/office/drawing/2014/main" id="{CF4D9CF2-9F46-40E5-A169-A398A0B0AE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78" y="4114282"/>
            <a:ext cx="2880320" cy="216024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A685817F-B0FE-4D38-9574-06666F3850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4151046"/>
            <a:ext cx="2946006" cy="22095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2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903A1008-AB82-578A-0C74-DFF14705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340" y="1335900"/>
            <a:ext cx="9786939" cy="48060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9C78AC-F1AD-167D-A85B-B832A330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Resonance in new model</a:t>
            </a:r>
            <a:endParaRPr lang="da-DK" dirty="0" err="1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C06375-A768-2692-7B73-4AB2294B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C0D9-0366-4BA5-A28E-12DE16747074}" type="datetime1">
              <a:rPr lang="da-DK"/>
              <a:t>04-12-2023</a:t>
            </a:fld>
            <a:r>
              <a:rPr lang="da-DK" dirty="0"/>
              <a:t>10-06-2022</a:t>
            </a:r>
          </a:p>
        </p:txBody>
      </p:sp>
      <p:pic>
        <p:nvPicPr>
          <p:cNvPr id="7" name="Billede 7">
            <a:extLst>
              <a:ext uri="{FF2B5EF4-FFF2-40B4-BE49-F238E27FC236}">
                <a16:creationId xmlns:a16="http://schemas.microsoft.com/office/drawing/2014/main" id="{05E763F7-1582-3C75-3894-9347ED1C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84" y="719219"/>
            <a:ext cx="3096886" cy="255631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BA38644-10F9-42E2-8D8C-6118BE9C9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043" y="3511834"/>
            <a:ext cx="3493009" cy="26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626" y="149115"/>
            <a:ext cx="11557000" cy="1309328"/>
          </a:xfrm>
        </p:spPr>
        <p:txBody>
          <a:bodyPr wrap="square" anchor="b">
            <a:normAutofit/>
          </a:bodyPr>
          <a:lstStyle/>
          <a:p>
            <a:r>
              <a:rPr lang="da-DK" dirty="0"/>
              <a:t>Agenda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1DE2D5A-D8A9-6063-651E-D54E943F6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536083"/>
              </p:ext>
            </p:extLst>
          </p:nvPr>
        </p:nvGraphicFramePr>
        <p:xfrm>
          <a:off x="985840" y="1960079"/>
          <a:ext cx="8763120" cy="3937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Billede 3">
            <a:extLst>
              <a:ext uri="{FF2B5EF4-FFF2-40B4-BE49-F238E27FC236}">
                <a16:creationId xmlns:a16="http://schemas.microsoft.com/office/drawing/2014/main" id="{41561861-574D-4514-8045-B9942F50E8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3" t="17850" r="25996" b="18101"/>
          <a:stretch/>
        </p:blipFill>
        <p:spPr>
          <a:xfrm>
            <a:off x="10338328" y="1960078"/>
            <a:ext cx="1228692" cy="118968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BFC695A8-F0B6-4712-8EFC-2E22EAE75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75" y="3483146"/>
            <a:ext cx="2250109" cy="2250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Balancing of</a:t>
            </a:r>
            <a:r>
              <a:rPr lang="da-DK"/>
              <a:t> Rotor</a:t>
            </a:r>
            <a:endParaRPr lang="da-DK" dirty="0"/>
          </a:p>
        </p:txBody>
      </p:sp>
      <p:pic>
        <p:nvPicPr>
          <p:cNvPr id="2" name="Billede 5">
            <a:extLst>
              <a:ext uri="{FF2B5EF4-FFF2-40B4-BE49-F238E27FC236}">
                <a16:creationId xmlns:a16="http://schemas.microsoft.com/office/drawing/2014/main" id="{306E9832-A577-1AD2-64D6-61FF6AE4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2209" y="1351076"/>
            <a:ext cx="5426649" cy="4521366"/>
          </a:xfrm>
        </p:spPr>
      </p:pic>
      <p:pic>
        <p:nvPicPr>
          <p:cNvPr id="6" name="Billede 6" descr="Et billede, der indeholder tekst, våben, skærmbillede&#10;&#10;Beskrivelsen er genereret automatisk">
            <a:extLst>
              <a:ext uri="{FF2B5EF4-FFF2-40B4-BE49-F238E27FC236}">
                <a16:creationId xmlns:a16="http://schemas.microsoft.com/office/drawing/2014/main" id="{31E58C90-F82C-5DF6-7CAF-6A0BCA23A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367" y="1096320"/>
            <a:ext cx="4105004" cy="3565575"/>
          </a:xfrm>
          <a:prstGeom prst="rect">
            <a:avLst/>
          </a:prstGeom>
        </p:spPr>
      </p:pic>
      <p:pic>
        <p:nvPicPr>
          <p:cNvPr id="7" name="Billede 7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571F07B4-226B-28FA-51E3-AF3581C0C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149" y="4991421"/>
            <a:ext cx="2704638" cy="771525"/>
          </a:xfrm>
          <a:prstGeom prst="rect">
            <a:avLst/>
          </a:prstGeom>
        </p:spPr>
      </p:pic>
      <p:grpSp>
        <p:nvGrpSpPr>
          <p:cNvPr id="8" name="Gruppe 7">
            <a:extLst>
              <a:ext uri="{FF2B5EF4-FFF2-40B4-BE49-F238E27FC236}">
                <a16:creationId xmlns:a16="http://schemas.microsoft.com/office/drawing/2014/main" id="{575B9386-0A24-4EEE-BB93-878703F7E699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1F13611-6AEB-4029-8989-049CC5BE1864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D4597BF-8798-4500-96CC-603B23EF7551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7EDBC4A-C4F5-48B1-B8BB-05F666D445F5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DE2F5904-4583-458A-8423-3C3520C10EED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034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a-DK">
                <a:ea typeface="+mn-lt"/>
                <a:cs typeface="+mn-lt"/>
              </a:rPr>
              <a:t>The 3-dimensional multibody model </a:t>
            </a:r>
            <a:r>
              <a:rPr lang="da-DK" dirty="0" err="1">
                <a:ea typeface="+mn-lt"/>
                <a:cs typeface="+mn-lt"/>
              </a:rPr>
              <a:t>successfully</a:t>
            </a:r>
            <a:r>
              <a:rPr lang="da-DK" dirty="0">
                <a:ea typeface="+mn-lt"/>
                <a:cs typeface="+mn-lt"/>
              </a:rPr>
              <a:t> </a:t>
            </a:r>
            <a:r>
              <a:rPr lang="da-DK" dirty="0" err="1">
                <a:ea typeface="+mn-lt"/>
                <a:cs typeface="+mn-lt"/>
              </a:rPr>
              <a:t>developed</a:t>
            </a:r>
            <a:r>
              <a:rPr lang="da-DK">
                <a:ea typeface="+mn-lt"/>
                <a:cs typeface="+mn-lt"/>
              </a:rPr>
              <a:t> for:</a:t>
            </a: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RFT with an </a:t>
            </a:r>
            <a:r>
              <a:rPr lang="da-DK" dirty="0" err="1"/>
              <a:t>unbalance</a:t>
            </a:r>
            <a:r>
              <a:rPr lang="da-DK"/>
              <a:t> </a:t>
            </a:r>
            <a:r>
              <a:rPr lang="da-DK" dirty="0" err="1"/>
              <a:t>mass</a:t>
            </a: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RFT with </a:t>
            </a:r>
            <a:r>
              <a:rPr lang="da-DK" dirty="0" err="1"/>
              <a:t>balancing</a:t>
            </a:r>
            <a:r>
              <a:rPr lang="da-DK" dirty="0"/>
              <a:t> of </a:t>
            </a:r>
            <a:r>
              <a:rPr lang="da-DK"/>
              <a:t>the </a:t>
            </a:r>
            <a:r>
              <a:rPr lang="da-DK" dirty="0"/>
              <a:t>rotor</a:t>
            </a:r>
          </a:p>
          <a:p>
            <a:pPr marL="342900" indent="-342900"/>
            <a:endParaRPr lang="da-DK" dirty="0"/>
          </a:p>
          <a:p>
            <a:pPr>
              <a:buNone/>
            </a:pPr>
            <a:r>
              <a:rPr lang="da-DK" dirty="0" err="1">
                <a:ea typeface="+mn-lt"/>
                <a:cs typeface="+mn-lt"/>
              </a:rPr>
              <a:t>Results</a:t>
            </a:r>
            <a:r>
              <a:rPr lang="da-DK">
                <a:ea typeface="+mn-lt"/>
                <a:cs typeface="+mn-lt"/>
              </a:rPr>
              <a:t> from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>
                <a:ea typeface="+mn-lt"/>
                <a:cs typeface="+mn-lt"/>
              </a:rPr>
              <a:t>simulation </a:t>
            </a:r>
            <a:r>
              <a:rPr lang="da-DK" err="1">
                <a:ea typeface="+mn-lt"/>
                <a:cs typeface="+mn-lt"/>
              </a:rPr>
              <a:t>compared</a:t>
            </a:r>
            <a:r>
              <a:rPr lang="da-DK">
                <a:ea typeface="+mn-lt"/>
                <a:cs typeface="+mn-lt"/>
              </a:rPr>
              <a:t> with </a:t>
            </a:r>
            <a:r>
              <a:rPr lang="da-DK" err="1">
                <a:ea typeface="+mn-lt"/>
                <a:cs typeface="+mn-lt"/>
              </a:rPr>
              <a:t>results</a:t>
            </a:r>
            <a:r>
              <a:rPr lang="da-DK">
                <a:ea typeface="+mn-lt"/>
                <a:cs typeface="+mn-lt"/>
              </a:rPr>
              <a:t> from </a:t>
            </a:r>
            <a:r>
              <a:rPr lang="da-DK" dirty="0" err="1">
                <a:ea typeface="+mn-lt"/>
                <a:cs typeface="+mn-lt"/>
              </a:rPr>
              <a:t>experiment</a:t>
            </a:r>
            <a:r>
              <a:rPr lang="da-DK">
                <a:ea typeface="+mn-lt"/>
                <a:cs typeface="+mn-lt"/>
              </a:rPr>
              <a:t> and</a:t>
            </a:r>
            <a:r>
              <a:rPr lang="da-DK" dirty="0">
                <a:ea typeface="+mn-lt"/>
                <a:cs typeface="+mn-lt"/>
              </a:rPr>
              <a:t> 2DoF/5DoF models</a:t>
            </a:r>
            <a:r>
              <a:rPr lang="da-DK">
                <a:ea typeface="+mn-lt"/>
                <a:cs typeface="+mn-lt"/>
              </a:rPr>
              <a:t>:</a:t>
            </a: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>
                <a:ea typeface="+mn-lt"/>
                <a:cs typeface="+mn-lt"/>
              </a:rPr>
              <a:t>The </a:t>
            </a:r>
            <a:r>
              <a:rPr lang="da-DK" dirty="0" err="1">
                <a:ea typeface="+mn-lt"/>
                <a:cs typeface="+mn-lt"/>
              </a:rPr>
              <a:t>inconsistencies</a:t>
            </a:r>
            <a:r>
              <a:rPr lang="da-DK">
                <a:ea typeface="+mn-lt"/>
                <a:cs typeface="+mn-lt"/>
              </a:rPr>
              <a:t> of the model - </a:t>
            </a:r>
            <a:r>
              <a:rPr lang="da-DK" err="1">
                <a:ea typeface="+mn-lt"/>
                <a:cs typeface="+mn-lt"/>
              </a:rPr>
              <a:t>approximation</a:t>
            </a:r>
            <a:r>
              <a:rPr lang="da-DK">
                <a:ea typeface="+mn-lt"/>
                <a:cs typeface="+mn-lt"/>
              </a:rPr>
              <a:t> of </a:t>
            </a:r>
            <a:r>
              <a:rPr lang="da-DK" dirty="0" err="1">
                <a:ea typeface="+mn-lt"/>
                <a:cs typeface="+mn-lt"/>
              </a:rPr>
              <a:t>damping</a:t>
            </a:r>
            <a:r>
              <a:rPr lang="da-DK">
                <a:ea typeface="+mn-lt"/>
                <a:cs typeface="+mn-lt"/>
              </a:rPr>
              <a:t> and </a:t>
            </a:r>
            <a:r>
              <a:rPr lang="da-DK" dirty="0" err="1">
                <a:ea typeface="+mn-lt"/>
                <a:cs typeface="+mn-lt"/>
              </a:rPr>
              <a:t>stiffness</a:t>
            </a:r>
            <a:endParaRPr lang="da-DK" dirty="0" err="1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>
                <a:ea typeface="+mn-lt"/>
                <a:cs typeface="+mn-lt"/>
              </a:rPr>
              <a:t>Tuning the </a:t>
            </a:r>
            <a:r>
              <a:rPr lang="da-DK" dirty="0" err="1">
                <a:ea typeface="+mn-lt"/>
                <a:cs typeface="+mn-lt"/>
              </a:rPr>
              <a:t>damping</a:t>
            </a:r>
            <a:r>
              <a:rPr lang="da-DK">
                <a:ea typeface="+mn-lt"/>
                <a:cs typeface="+mn-lt"/>
              </a:rPr>
              <a:t> and the </a:t>
            </a:r>
            <a:r>
              <a:rPr lang="da-DK" dirty="0" err="1">
                <a:ea typeface="+mn-lt"/>
                <a:cs typeface="+mn-lt"/>
              </a:rPr>
              <a:t>stiffness</a:t>
            </a:r>
            <a:endParaRPr lang="da-DK" dirty="0" err="1"/>
          </a:p>
          <a:p>
            <a:pPr marL="342900" indent="-342900"/>
            <a:endParaRPr lang="da-DK" dirty="0"/>
          </a:p>
          <a:p>
            <a:pPr marL="342900" indent="-342900"/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da-DK" dirty="0"/>
          </a:p>
          <a:p>
            <a:pPr marL="342900" indent="-342900"/>
            <a:endParaRPr lang="da-DK" dirty="0"/>
          </a:p>
          <a:p>
            <a:pPr marL="342900" indent="-342900"/>
            <a:endParaRPr lang="da-DK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28EFB76-BFCF-43FF-8053-840E61B36EAE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CE6C123-F2B9-4933-BB95-DC38AB1227CC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45793BA-64A4-4D81-87B1-DEBC99A48859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DEC1B52-2AB7-475B-9829-FB4A3D792E9A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53931EE4-B5E3-4708-815D-CF522D37E2D8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2144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A7E6-2A56-2081-250C-8F9C903B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641617"/>
            <a:ext cx="10869214" cy="1343445"/>
          </a:xfrm>
        </p:spPr>
        <p:txBody>
          <a:bodyPr/>
          <a:lstStyle/>
          <a:p>
            <a:r>
              <a:rPr lang="da-DK">
                <a:latin typeface="AU Passata Light"/>
              </a:rPr>
              <a:t>Wind turbine (RFT-B)</a:t>
            </a:r>
            <a:br>
              <a:rPr lang="da-DK">
                <a:latin typeface="AU Passata Light"/>
              </a:rPr>
            </a:br>
            <a:r>
              <a:rPr lang="da-DK" sz="3700">
                <a:latin typeface="AU Passata Light"/>
              </a:rPr>
              <a:t>2D rotor with flexible tower and blades</a:t>
            </a:r>
            <a:endParaRPr lang="da-DK" sz="3700" dirty="0"/>
          </a:p>
        </p:txBody>
      </p:sp>
    </p:spTree>
    <p:extLst>
      <p:ext uri="{BB962C8B-B14F-4D97-AF65-F5344CB8AC3E}">
        <p14:creationId xmlns:p14="http://schemas.microsoft.com/office/powerpoint/2010/main" val="362763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D16A755E-3CD0-4746-BACF-35DC4A451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795" y="481055"/>
            <a:ext cx="3100027" cy="42738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800" y="230400"/>
            <a:ext cx="11394236" cy="752400"/>
          </a:xfrm>
        </p:spPr>
        <p:txBody>
          <a:bodyPr/>
          <a:lstStyle/>
          <a:p>
            <a:r>
              <a:rPr lang="da-DK">
                <a:cs typeface="Calibri Light"/>
              </a:rPr>
              <a:t>Flexible 2D model &amp; EOMs</a:t>
            </a:r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tekst 9">
                <a:extLst>
                  <a:ext uri="{FF2B5EF4-FFF2-40B4-BE49-F238E27FC236}">
                    <a16:creationId xmlns:a16="http://schemas.microsoft.com/office/drawing/2014/main" id="{DEA4D72C-1622-48B3-AAC1-A42B676C131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31010" y="1448333"/>
                <a:ext cx="4975225" cy="4525964"/>
              </a:xfrm>
            </p:spPr>
            <p:txBody>
              <a:bodyPr/>
              <a:lstStyle/>
              <a:p>
                <a:pPr marL="342900" indent="-342900"/>
                <a:r>
                  <a:rPr lang="da-DK"/>
                  <a:t>Multibody model</a:t>
                </a:r>
              </a:p>
              <a:p>
                <a:pPr marL="774900" lvl="1" indent="-342900"/>
                <a:r>
                  <a:rPr lang="da-DK"/>
                  <a:t>Rigid bodies</a:t>
                </a:r>
              </a:p>
              <a:p>
                <a:pPr marL="774900" lvl="1" indent="-342900"/>
                <a:r>
                  <a:rPr lang="da-DK"/>
                  <a:t>Flexible bodies</a:t>
                </a:r>
              </a:p>
              <a:p>
                <a:pPr marL="342900" indent="-342900"/>
                <a:endParaRPr lang="da-DK"/>
              </a:p>
              <a:p>
                <a:pPr marL="342900" indent="-342900"/>
                <a:r>
                  <a:rPr lang="da-DK"/>
                  <a:t>Flexible generalized coordinates: </a:t>
                </a:r>
              </a:p>
              <a:p>
                <a:pPr marL="342900" indent="-342900"/>
                <a:endParaRPr lang="da-DK"/>
              </a:p>
              <a:p>
                <a:pPr marL="342900" indent="-342900"/>
                <a:endParaRPr lang="da-DK"/>
              </a:p>
              <a:p>
                <a:pPr marL="342900" indent="-342900"/>
                <a:r>
                  <a:rPr lang="da-DK"/>
                  <a:t>Flexible motion using Rayleigh-Ritz:</a:t>
                </a:r>
              </a:p>
              <a:p>
                <a:pPr marL="342900" indent="-342900"/>
                <a:endParaRPr lang="da-DK"/>
              </a:p>
              <a:p>
                <a:pPr marL="342900" indent="-342900"/>
                <a:r>
                  <a:rPr lang="da-DK"/>
                  <a:t>EOMs from Lagrange Equations:</a:t>
                </a:r>
                <a:endParaRPr lang="da-DK" b="1"/>
              </a:p>
              <a:p>
                <a:pPr marL="1098900" lvl="2" indent="-342900"/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da-DK"/>
                  <a:t> is centrifugal stiffening</a:t>
                </a:r>
              </a:p>
              <a:p>
                <a:pPr lvl="1" indent="0">
                  <a:buNone/>
                </a:pPr>
                <a:endParaRPr lang="da-DK"/>
              </a:p>
            </p:txBody>
          </p:sp>
        </mc:Choice>
        <mc:Fallback xmlns="">
          <p:sp>
            <p:nvSpPr>
              <p:cNvPr id="10" name="Pladsholder til tekst 9">
                <a:extLst>
                  <a:ext uri="{FF2B5EF4-FFF2-40B4-BE49-F238E27FC236}">
                    <a16:creationId xmlns:a16="http://schemas.microsoft.com/office/drawing/2014/main" id="{DEA4D72C-1622-48B3-AAC1-A42B676C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31010" y="1448333"/>
                <a:ext cx="4975225" cy="4525964"/>
              </a:xfrm>
              <a:blipFill>
                <a:blip r:embed="rId5"/>
                <a:stretch>
                  <a:fillRect l="-3186" t="-18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3">
                <a:extLst>
                  <a:ext uri="{FF2B5EF4-FFF2-40B4-BE49-F238E27FC236}">
                    <a16:creationId xmlns:a16="http://schemas.microsoft.com/office/drawing/2014/main" id="{0E5DBC00-B9AF-406E-A84C-A7E247518C67}"/>
                  </a:ext>
                </a:extLst>
              </p:cNvPr>
              <p:cNvSpPr txBox="1"/>
              <p:nvPr/>
            </p:nvSpPr>
            <p:spPr>
              <a:xfrm>
                <a:off x="1407508" y="3075057"/>
                <a:ext cx="34385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a-DK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sz="1800">
                  <a:latin typeface="+mj-lt"/>
                </a:endParaRPr>
              </a:p>
            </p:txBody>
          </p:sp>
        </mc:Choice>
        <mc:Fallback xmlns="">
          <p:sp>
            <p:nvSpPr>
              <p:cNvPr id="14" name="Tekstfelt 13">
                <a:extLst>
                  <a:ext uri="{FF2B5EF4-FFF2-40B4-BE49-F238E27FC236}">
                    <a16:creationId xmlns:a16="http://schemas.microsoft.com/office/drawing/2014/main" id="{0E5DBC00-B9AF-406E-A84C-A7E247518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08" y="3075057"/>
                <a:ext cx="343858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0DBD4E49-9157-4EF9-B0BE-25FFB4CB94CB}"/>
                  </a:ext>
                </a:extLst>
              </p:cNvPr>
              <p:cNvSpPr txBox="1"/>
              <p:nvPr/>
            </p:nvSpPr>
            <p:spPr>
              <a:xfrm>
                <a:off x="5292901" y="4617230"/>
                <a:ext cx="41764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̈"/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a-DK" sz="18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</m:e>
                      </m:d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da-DK" sz="1800">
                  <a:latin typeface="+mj-lt"/>
                </a:endParaRPr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0DBD4E49-9157-4EF9-B0BE-25FFB4CB9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01" y="4617230"/>
                <a:ext cx="417646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D6B90DB3-4F5B-492E-9312-8DC5D513C434}"/>
                  </a:ext>
                </a:extLst>
              </p:cNvPr>
              <p:cNvSpPr txBox="1"/>
              <p:nvPr/>
            </p:nvSpPr>
            <p:spPr>
              <a:xfrm>
                <a:off x="5434278" y="4061252"/>
                <a:ext cx="3531031" cy="508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𝑡𝑟𝑎</m:t>
                          </m:r>
                        </m:sub>
                      </m:sSub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)]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D6B90DB3-4F5B-492E-9312-8DC5D513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78" y="4061252"/>
                <a:ext cx="3531031" cy="508344"/>
              </a:xfrm>
              <a:prstGeom prst="rect">
                <a:avLst/>
              </a:prstGeom>
              <a:blipFill>
                <a:blip r:embed="rId9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e 16">
            <a:extLst>
              <a:ext uri="{FF2B5EF4-FFF2-40B4-BE49-F238E27FC236}">
                <a16:creationId xmlns:a16="http://schemas.microsoft.com/office/drawing/2014/main" id="{D1E0C24C-D714-4352-80E8-BE3D27FFA7B9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367659D-E9B7-408B-8811-B791B0A58AE2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DDC7E4B-A506-459F-826C-BA5B4ED76952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2D3C844-108E-4753-9B16-77DF1E0F587C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1" name="Tekstfelt 20">
              <a:extLst>
                <a:ext uri="{FF2B5EF4-FFF2-40B4-BE49-F238E27FC236}">
                  <a16:creationId xmlns:a16="http://schemas.microsoft.com/office/drawing/2014/main" id="{C0A364FF-5B47-471F-973E-8D8C75BFEB3F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pic>
        <p:nvPicPr>
          <p:cNvPr id="2" name="Billede 2">
            <a:extLst>
              <a:ext uri="{FF2B5EF4-FFF2-40B4-BE49-F238E27FC236}">
                <a16:creationId xmlns:a16="http://schemas.microsoft.com/office/drawing/2014/main" id="{46EF81F1-D856-8E5B-1E59-1CFDF3277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640" y="819159"/>
            <a:ext cx="4133267" cy="3042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02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Campbell diagram</a:t>
            </a:r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dsholder til tekst 9">
                <a:extLst>
                  <a:ext uri="{FF2B5EF4-FFF2-40B4-BE49-F238E27FC236}">
                    <a16:creationId xmlns:a16="http://schemas.microsoft.com/office/drawing/2014/main" id="{6625C65C-EAAC-4869-AD2D-679FD79AB4A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da-DK"/>
                  <a:t>Campbell diagram</a:t>
                </a:r>
              </a:p>
              <a:p>
                <a:pPr lvl="1"/>
                <a:r>
                  <a:rPr lang="el-GR"/>
                  <a:t>ω </a:t>
                </a:r>
                <a:r>
                  <a:rPr lang="da-DK"/>
                  <a:t> vs. </a:t>
                </a:r>
                <a:r>
                  <a:rPr lang="el-GR"/>
                  <a:t>Ω </a:t>
                </a:r>
                <a:endParaRPr lang="da-DK"/>
              </a:p>
              <a:p>
                <a:pPr lvl="1"/>
                <a:r>
                  <a:rPr lang="da-DK"/>
                  <a:t>Integer multipliers</a:t>
                </a:r>
              </a:p>
              <a:p>
                <a:pPr lvl="1"/>
                <a:r>
                  <a:rPr lang="da-DK"/>
                  <a:t>Resonance at intercept points</a:t>
                </a:r>
              </a:p>
              <a:p>
                <a:pPr indent="-180000">
                  <a:buNone/>
                </a:pPr>
                <a:r>
                  <a:rPr lang="da-DK"/>
                  <a:t>Frequency response transfer function</a:t>
                </a:r>
              </a:p>
              <a:p>
                <a:pPr lvl="1"/>
                <a:r>
                  <a:rPr lang="da-DK"/>
                  <a:t>Harmonic oscillation</a:t>
                </a:r>
              </a:p>
              <a:p>
                <a:pPr lvl="1"/>
                <a:r>
                  <a:rPr lang="da-DK"/>
                  <a:t>Isolated bodies</a:t>
                </a:r>
              </a:p>
              <a:p>
                <a:r>
                  <a:rPr lang="da-DK">
                    <a:solidFill>
                      <a:schemeClr val="bg2"/>
                    </a:solidFill>
                  </a:rPr>
                  <a:t>Blade</a:t>
                </a:r>
                <a:r>
                  <a:rPr lang="da-DK"/>
                  <a:t>:</a:t>
                </a:r>
                <a:r>
                  <a:rPr lang="da-DK">
                    <a:sym typeface="Wingdings" panose="05000000000000000000" pitchFamily="2" charset="2"/>
                  </a:rPr>
                  <a:t> </a:t>
                </a:r>
                <a:r>
                  <a:rPr lang="da-DK"/>
                  <a:t>Curved mode line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da-DK"/>
                  <a:t>)</a:t>
                </a:r>
              </a:p>
              <a:p>
                <a:pPr indent="-180000">
                  <a:buNone/>
                </a:pPr>
                <a:r>
                  <a:rPr lang="da-DK">
                    <a:solidFill>
                      <a:schemeClr val="bg2"/>
                    </a:solidFill>
                  </a:rPr>
                  <a:t>Tower:</a:t>
                </a:r>
                <a:r>
                  <a:rPr lang="da-DK">
                    <a:sym typeface="Wingdings" panose="05000000000000000000" pitchFamily="2" charset="2"/>
                  </a:rPr>
                  <a:t> Straight mode line</a:t>
                </a:r>
                <a:endParaRPr lang="da-DK"/>
              </a:p>
              <a:p>
                <a:pPr lvl="1"/>
                <a:r>
                  <a:rPr lang="da-DK"/>
                  <a:t>Resonance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=355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/177.5</m:t>
                    </m:r>
                  </m:oMath>
                </a14:m>
                <a:r>
                  <a:rPr lang="da-DK"/>
                  <a:t> rpm</a:t>
                </a:r>
              </a:p>
              <a:p>
                <a:endParaRPr lang="da-DK"/>
              </a:p>
              <a:p>
                <a:endParaRPr lang="da-DK"/>
              </a:p>
              <a:p>
                <a:pPr>
                  <a:buNone/>
                </a:pPr>
                <a:endParaRPr lang="da-DK"/>
              </a:p>
            </p:txBody>
          </p:sp>
        </mc:Choice>
        <mc:Fallback xmlns="">
          <p:sp>
            <p:nvSpPr>
              <p:cNvPr id="10" name="Pladsholder til tekst 9">
                <a:extLst>
                  <a:ext uri="{FF2B5EF4-FFF2-40B4-BE49-F238E27FC236}">
                    <a16:creationId xmlns:a16="http://schemas.microsoft.com/office/drawing/2014/main" id="{6625C65C-EAAC-4869-AD2D-679FD79AB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4"/>
                <a:stretch>
                  <a:fillRect l="-3186" t="-18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5">
            <a:extLst>
              <a:ext uri="{FF2B5EF4-FFF2-40B4-BE49-F238E27FC236}">
                <a16:creationId xmlns:a16="http://schemas.microsoft.com/office/drawing/2014/main" id="{217442E1-7DC6-4785-8BC2-1522D6CAA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04" y="1628800"/>
            <a:ext cx="5688632" cy="4333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3B68F66D-95DB-4609-9F5B-CD87C712077F}"/>
                  </a:ext>
                </a:extLst>
              </p:cNvPr>
              <p:cNvSpPr txBox="1"/>
              <p:nvPr/>
            </p:nvSpPr>
            <p:spPr>
              <a:xfrm>
                <a:off x="6166420" y="1124744"/>
                <a:ext cx="5913990" cy="436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a-DK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6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da-DK" sz="16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a-DK" sz="16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d>
                                    <m:d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6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6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a-DK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da-DK" sz="1600" b="1" i="1" smtClean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6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a-DK" sz="16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600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3B68F66D-95DB-4609-9F5B-CD87C7120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20" y="1124744"/>
                <a:ext cx="5913990" cy="436466"/>
              </a:xfrm>
              <a:prstGeom prst="rect">
                <a:avLst/>
              </a:prstGeom>
              <a:blipFill>
                <a:blip r:embed="rId6"/>
                <a:stretch>
                  <a:fillRect l="-619" t="-4225" r="-103" b="-1690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e 17">
            <a:extLst>
              <a:ext uri="{FF2B5EF4-FFF2-40B4-BE49-F238E27FC236}">
                <a16:creationId xmlns:a16="http://schemas.microsoft.com/office/drawing/2014/main" id="{0B2865E4-BA51-45A1-A182-1F37EEED2F0D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645B18C-6C02-4FAE-8269-85AC03AA814B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18C282-AA1F-4D45-83D2-50A9E87D083C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DDA0F6F-BCB7-4950-9905-25E52E15027D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Tekstfelt 21">
              <a:extLst>
                <a:ext uri="{FF2B5EF4-FFF2-40B4-BE49-F238E27FC236}">
                  <a16:creationId xmlns:a16="http://schemas.microsoft.com/office/drawing/2014/main" id="{4778E6C7-27AE-42DC-AD10-BBA4EC2ABA6D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517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5">
            <a:extLst>
              <a:ext uri="{FF2B5EF4-FFF2-40B4-BE49-F238E27FC236}">
                <a16:creationId xmlns:a16="http://schemas.microsoft.com/office/drawing/2014/main" id="{EA836834-48AA-4A2A-8AEE-61C72871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48" y="908720"/>
            <a:ext cx="3314868" cy="26996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800" y="230400"/>
            <a:ext cx="10026084" cy="752400"/>
          </a:xfrm>
        </p:spPr>
        <p:txBody>
          <a:bodyPr/>
          <a:lstStyle/>
          <a:p>
            <a:r>
              <a:rPr lang="da-DK">
                <a:cs typeface="Calibri Light"/>
              </a:rPr>
              <a:t>LDR of tower for </a:t>
            </a:r>
            <a:r>
              <a:rPr lang="el-GR"/>
              <a:t>Ω</a:t>
            </a:r>
            <a:r>
              <a:rPr lang="da-DK"/>
              <a:t> = 120 rpm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ladsholder til tekst 14">
                <a:extLst>
                  <a:ext uri="{FF2B5EF4-FFF2-40B4-BE49-F238E27FC236}">
                    <a16:creationId xmlns:a16="http://schemas.microsoft.com/office/drawing/2014/main" id="{6E76F8A9-8D3B-43F6-A091-062C9D5FC259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985838" y="1371600"/>
                <a:ext cx="5396606" cy="4525964"/>
              </a:xfrm>
            </p:spPr>
            <p:txBody>
              <a:bodyPr/>
              <a:lstStyle/>
              <a:p>
                <a:r>
                  <a:rPr lang="da-DK"/>
                  <a:t>Lateral acceleration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da-DK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𝝂</m:t>
                            </m:r>
                          </m:e>
                        </m:acc>
                      </m:e>
                      <m:sub>
                        <m:r>
                          <a:rPr lang="da-DK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a-DK"/>
                  <a:t>) for </a:t>
                </a:r>
                <a:r>
                  <a:rPr lang="el-GR"/>
                  <a:t>Ω</a:t>
                </a:r>
                <a:r>
                  <a:rPr lang="da-DK"/>
                  <a:t>=120 rpm for 50s</a:t>
                </a:r>
              </a:p>
              <a:p>
                <a:pPr>
                  <a:buNone/>
                </a:pPr>
                <a:r>
                  <a:rPr lang="da-DK"/>
                  <a:t>Steady state response</a:t>
                </a:r>
              </a:p>
              <a:p>
                <a:pPr>
                  <a:buNone/>
                </a:pPr>
                <a:r>
                  <a:rPr lang="da-DK"/>
                  <a:t>Comparison with 1DOF model</a:t>
                </a:r>
              </a:p>
              <a:p>
                <a:pPr marL="774900" lvl="1" indent="-342900"/>
                <a:r>
                  <a:rPr lang="da-DK"/>
                  <a:t>Similar amplitude</a:t>
                </a:r>
              </a:p>
              <a:p>
                <a:pPr>
                  <a:buNone/>
                </a:pPr>
                <a:r>
                  <a:rPr lang="da-DK"/>
                  <a:t>Periodic non-harmonic response</a:t>
                </a:r>
              </a:p>
              <a:p>
                <a:pPr marL="774900" lvl="1" indent="-342900"/>
                <a:r>
                  <a:rPr lang="da-DK"/>
                  <a:t>Two dynamic features in acc. FFT</a:t>
                </a:r>
              </a:p>
              <a:p>
                <a:pPr marL="1098900" lvl="2" indent="-342900"/>
                <a:r>
                  <a:rPr lang="da-DK"/>
                  <a:t>Unbalanced masses</a:t>
                </a:r>
              </a:p>
              <a:p>
                <a:pPr marL="1098900" lvl="2" indent="-342900"/>
                <a:r>
                  <a:rPr lang="da-DK"/>
                  <a:t>Shear from flexible blades</a:t>
                </a:r>
              </a:p>
              <a:p>
                <a:pPr>
                  <a:buNone/>
                </a:pPr>
                <a:endParaRPr lang="da-DK"/>
              </a:p>
              <a:p>
                <a:endParaRPr lang="da-DK"/>
              </a:p>
            </p:txBody>
          </p:sp>
        </mc:Choice>
        <mc:Fallback xmlns="">
          <p:sp>
            <p:nvSpPr>
              <p:cNvPr id="15" name="Pladsholder til tekst 14">
                <a:extLst>
                  <a:ext uri="{FF2B5EF4-FFF2-40B4-BE49-F238E27FC236}">
                    <a16:creationId xmlns:a16="http://schemas.microsoft.com/office/drawing/2014/main" id="{6E76F8A9-8D3B-43F6-A091-062C9D5FC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985838" y="1371600"/>
                <a:ext cx="5396606" cy="4525964"/>
              </a:xfrm>
              <a:blipFill>
                <a:blip r:embed="rId5"/>
                <a:stretch>
                  <a:fillRect l="-2938" t="-1887" r="-158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e 6">
            <a:extLst>
              <a:ext uri="{FF2B5EF4-FFF2-40B4-BE49-F238E27FC236}">
                <a16:creationId xmlns:a16="http://schemas.microsoft.com/office/drawing/2014/main" id="{E957152C-660A-40A1-A845-0C78A9150C7C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5818ABA-A623-436D-A8BF-26B30B4CF601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4AD662A-9C96-4B5D-8E5B-FD871570AAFE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E566D1E-C4B2-4206-834B-1E6B929A09F8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Tekstfelt 10">
              <a:extLst>
                <a:ext uri="{FF2B5EF4-FFF2-40B4-BE49-F238E27FC236}">
                  <a16:creationId xmlns:a16="http://schemas.microsoft.com/office/drawing/2014/main" id="{75F7CF33-7B9D-4FA9-B5AD-162BA8FADDA5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pic>
        <p:nvPicPr>
          <p:cNvPr id="17" name="Billede 6">
            <a:extLst>
              <a:ext uri="{FF2B5EF4-FFF2-40B4-BE49-F238E27FC236}">
                <a16:creationId xmlns:a16="http://schemas.microsoft.com/office/drawing/2014/main" id="{4DCAA451-53D9-4C20-B5AA-B17E0DCB3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756" y="3729010"/>
            <a:ext cx="2763485" cy="2239623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492B994C-3909-458C-BC5F-B5E39C3C5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743061"/>
            <a:ext cx="2986164" cy="22396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19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cs typeface="Calibri Light"/>
              </a:rPr>
              <a:t>LDR of tower for </a:t>
            </a:r>
            <a:r>
              <a:rPr lang="el-GR"/>
              <a:t>Ω</a:t>
            </a:r>
            <a:r>
              <a:rPr lang="da-DK"/>
              <a:t> = 20-450 rpm</a:t>
            </a:r>
          </a:p>
        </p:txBody>
      </p:sp>
      <p:pic>
        <p:nvPicPr>
          <p:cNvPr id="2" name="Billede 5">
            <a:extLst>
              <a:ext uri="{FF2B5EF4-FFF2-40B4-BE49-F238E27FC236}">
                <a16:creationId xmlns:a16="http://schemas.microsoft.com/office/drawing/2014/main" id="{AB4901F2-B642-CC60-D1A2-89A9741AB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78508" y="3475552"/>
            <a:ext cx="3182950" cy="2578822"/>
          </a:xfrm>
        </p:spPr>
      </p:pic>
      <p:pic>
        <p:nvPicPr>
          <p:cNvPr id="6" name="Billede 6">
            <a:extLst>
              <a:ext uri="{FF2B5EF4-FFF2-40B4-BE49-F238E27FC236}">
                <a16:creationId xmlns:a16="http://schemas.microsoft.com/office/drawing/2014/main" id="{8187FA91-52EF-F27C-CDB2-36A952A0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607" y="3470021"/>
            <a:ext cx="3054371" cy="2486096"/>
          </a:xfrm>
          <a:prstGeom prst="rect">
            <a:avLst/>
          </a:prstGeom>
        </p:spPr>
      </p:pic>
      <p:pic>
        <p:nvPicPr>
          <p:cNvPr id="7" name="Billede 7">
            <a:extLst>
              <a:ext uri="{FF2B5EF4-FFF2-40B4-BE49-F238E27FC236}">
                <a16:creationId xmlns:a16="http://schemas.microsoft.com/office/drawing/2014/main" id="{DD140E4E-90E1-FEDC-4E1B-F8E8991C5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305" y="871259"/>
            <a:ext cx="3181338" cy="2605717"/>
          </a:xfrm>
          <a:prstGeom prst="rect">
            <a:avLst/>
          </a:prstGeom>
        </p:spPr>
      </p:pic>
      <p:pic>
        <p:nvPicPr>
          <p:cNvPr id="8" name="Billede 8">
            <a:extLst>
              <a:ext uri="{FF2B5EF4-FFF2-40B4-BE49-F238E27FC236}">
                <a16:creationId xmlns:a16="http://schemas.microsoft.com/office/drawing/2014/main" id="{1265257C-D70D-46FE-FBA2-B249F42D2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375" y="873033"/>
            <a:ext cx="3262134" cy="2619056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1ACE36A1-2711-F289-45EE-9AD83FD85965}"/>
              </a:ext>
            </a:extLst>
          </p:cNvPr>
          <p:cNvSpPr txBox="1"/>
          <p:nvPr/>
        </p:nvSpPr>
        <p:spPr>
          <a:xfrm>
            <a:off x="944372" y="2452253"/>
            <a:ext cx="3999481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dirty="0" err="1">
                <a:latin typeface="+mn-lt"/>
              </a:rPr>
              <a:t>Frequency</a:t>
            </a:r>
            <a:r>
              <a:rPr lang="da-DK" sz="2000" dirty="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response</a:t>
            </a:r>
            <a:r>
              <a:rPr lang="da-DK" sz="2000" dirty="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function</a:t>
            </a:r>
            <a:r>
              <a:rPr lang="da-DK" sz="2000" dirty="0">
                <a:latin typeface="+mn-lt"/>
              </a:rPr>
              <a:t> (FRF)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>
                <a:latin typeface="+mn-lt"/>
              </a:rPr>
              <a:t>RFT-B model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1-DOF model</a:t>
            </a:r>
          </a:p>
          <a:p>
            <a:pPr>
              <a:lnSpc>
                <a:spcPct val="95000"/>
              </a:lnSpc>
            </a:pPr>
            <a:endParaRPr lang="da-DK" sz="20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2000">
                <a:latin typeface="+mn-lt"/>
              </a:rPr>
              <a:t>Dynamic features: 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 err="1">
                <a:latin typeface="+mn-lt"/>
              </a:rPr>
              <a:t>Unbalanced</a:t>
            </a:r>
            <a:r>
              <a:rPr lang="da-DK" sz="200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mass</a:t>
            </a:r>
          </a:p>
          <a:p>
            <a:pPr marL="342900" indent="-342900">
              <a:lnSpc>
                <a:spcPct val="95000"/>
              </a:lnSpc>
              <a:buFont typeface="Arial" pitchFamily="34" charset="0"/>
              <a:buChar char="•"/>
            </a:pPr>
            <a:r>
              <a:rPr lang="da-DK" sz="2000" dirty="0">
                <a:latin typeface="+mn-lt"/>
              </a:rPr>
              <a:t>Flexible blades</a:t>
            </a:r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9CA77DA8-6368-435B-9BAA-3997F286389E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9B03EE4-A0F3-4A53-9794-E701A3C5FD20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73E176E-4A53-4D60-A3D4-7D2F83A4ABBF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DF23748-F855-44AC-A626-A5FB55FA9FF9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4E306DE0-4FCF-4598-94C4-38074C9F6F85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978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Fatigue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of blades</a:t>
            </a:r>
          </a:p>
        </p:txBody>
      </p:sp>
      <p:pic>
        <p:nvPicPr>
          <p:cNvPr id="2" name="Billede 5">
            <a:extLst>
              <a:ext uri="{FF2B5EF4-FFF2-40B4-BE49-F238E27FC236}">
                <a16:creationId xmlns:a16="http://schemas.microsoft.com/office/drawing/2014/main" id="{17A8794F-72CB-1A87-69AC-E1C586906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03693" y="1453822"/>
            <a:ext cx="7400058" cy="3945658"/>
          </a:xfr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AAD279D-778E-D9DD-DC8F-9000300893BA}"/>
              </a:ext>
            </a:extLst>
          </p:cNvPr>
          <p:cNvSpPr txBox="1"/>
          <p:nvPr/>
        </p:nvSpPr>
        <p:spPr>
          <a:xfrm>
            <a:off x="962415" y="1453075"/>
            <a:ext cx="2743200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dirty="0">
                <a:latin typeface="+mn-lt"/>
              </a:rPr>
              <a:t>Maximum </a:t>
            </a:r>
            <a:r>
              <a:rPr lang="da-DK" sz="2000" dirty="0" err="1">
                <a:latin typeface="+mn-lt"/>
              </a:rPr>
              <a:t>shear</a:t>
            </a:r>
            <a:r>
              <a:rPr lang="da-DK" sz="2000" dirty="0">
                <a:latin typeface="+mn-lt"/>
              </a:rPr>
              <a:t> force: </a:t>
            </a: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2000" dirty="0">
                <a:latin typeface="+mn-lt"/>
              </a:rPr>
              <a:t>Fatigue </a:t>
            </a:r>
            <a:r>
              <a:rPr lang="da-DK" sz="2000" dirty="0" err="1">
                <a:latin typeface="+mn-lt"/>
              </a:rPr>
              <a:t>analysis</a:t>
            </a:r>
            <a:r>
              <a:rPr lang="da-DK" sz="2000" dirty="0">
                <a:latin typeface="+mn-lt"/>
              </a:rPr>
              <a:t>: </a:t>
            </a:r>
          </a:p>
          <a:p>
            <a:pPr>
              <a:lnSpc>
                <a:spcPct val="95000"/>
              </a:lnSpc>
            </a:pPr>
            <a:endParaRPr lang="da-DK" sz="20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20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/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</p:txBody>
      </p:sp>
      <p:pic>
        <p:nvPicPr>
          <p:cNvPr id="8" name="Billede 8" descr="Et billede, der indeholder tekst, ur, måler&#10;&#10;Beskrivelsen er genereret automatisk">
            <a:extLst>
              <a:ext uri="{FF2B5EF4-FFF2-40B4-BE49-F238E27FC236}">
                <a16:creationId xmlns:a16="http://schemas.microsoft.com/office/drawing/2014/main" id="{1028B1BD-6A68-BBB3-7D5D-1E5215C13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09" y="1965345"/>
            <a:ext cx="1782096" cy="77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CE4450D-98DC-446C-ABB1-B28B15822A39}"/>
                  </a:ext>
                </a:extLst>
              </p:cNvPr>
              <p:cNvSpPr txBox="1"/>
              <p:nvPr/>
            </p:nvSpPr>
            <p:spPr>
              <a:xfrm>
                <a:off x="1671769" y="4065646"/>
                <a:ext cx="1331922" cy="233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da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4CE4450D-98DC-446C-ABB1-B28B1582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769" y="4065646"/>
                <a:ext cx="1331922" cy="23391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e 9">
            <a:extLst>
              <a:ext uri="{FF2B5EF4-FFF2-40B4-BE49-F238E27FC236}">
                <a16:creationId xmlns:a16="http://schemas.microsoft.com/office/drawing/2014/main" id="{80915850-A593-4C30-9546-3275F945E8D4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49C850C-EB5C-429C-8B56-8F101B21399A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1D9140E-5A01-4D66-AA9B-EAE95659FB26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11FA6CF-6B3F-4498-A109-F440537E8AF9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D5881318-161D-40FD-9341-12AE086D5C72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993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a-DK" dirty="0"/>
          </a:p>
          <a:p>
            <a:pPr>
              <a:buNone/>
            </a:pPr>
            <a:r>
              <a:rPr lang="da-DK" dirty="0"/>
              <a:t>Lateral acceleration </a:t>
            </a:r>
            <a:r>
              <a:rPr lang="da-DK" dirty="0" err="1"/>
              <a:t>dynamic</a:t>
            </a:r>
            <a:r>
              <a:rPr lang="da-DK" dirty="0"/>
              <a:t> features: 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 err="1"/>
              <a:t>Excitation</a:t>
            </a:r>
            <a:r>
              <a:rPr lang="da-DK" dirty="0"/>
              <a:t> from </a:t>
            </a:r>
            <a:r>
              <a:rPr lang="da-DK" dirty="0" err="1"/>
              <a:t>unbalanced</a:t>
            </a:r>
            <a:r>
              <a:rPr lang="da-DK" dirty="0"/>
              <a:t> </a:t>
            </a:r>
            <a:r>
              <a:rPr lang="da-DK" dirty="0" err="1"/>
              <a:t>mass</a:t>
            </a:r>
            <a:r>
              <a:rPr lang="da-DK" dirty="0"/>
              <a:t> 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 err="1"/>
              <a:t>Excitation</a:t>
            </a:r>
            <a:r>
              <a:rPr lang="da-DK" dirty="0"/>
              <a:t> </a:t>
            </a:r>
            <a:r>
              <a:rPr lang="da-DK" dirty="0" err="1"/>
              <a:t>flexibility</a:t>
            </a:r>
            <a:r>
              <a:rPr lang="da-DK" dirty="0"/>
              <a:t> of blades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  <a:p>
            <a:pPr>
              <a:buNone/>
            </a:pPr>
            <a:r>
              <a:rPr lang="da-DK"/>
              <a:t>FRF</a:t>
            </a:r>
            <a:r>
              <a:rPr lang="da-DK" dirty="0"/>
              <a:t> for </a:t>
            </a:r>
            <a:r>
              <a:rPr lang="da-DK" dirty="0" err="1"/>
              <a:t>tower</a:t>
            </a:r>
            <a:r>
              <a:rPr lang="da-DK" dirty="0"/>
              <a:t>: 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Natural </a:t>
            </a:r>
            <a:r>
              <a:rPr lang="da-DK" dirty="0" err="1"/>
              <a:t>frequency</a:t>
            </a:r>
            <a:r>
              <a:rPr lang="da-DK" dirty="0"/>
              <a:t> at </a:t>
            </a:r>
            <a:r>
              <a:rPr lang="da-DK" dirty="0">
                <a:ea typeface="+mn-lt"/>
                <a:cs typeface="+mn-lt"/>
              </a:rPr>
              <a:t>Ω = 322 RPM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>
                <a:ea typeface="+mn-lt"/>
                <a:cs typeface="+mn-lt"/>
              </a:rPr>
              <a:t>Natural </a:t>
            </a:r>
            <a:r>
              <a:rPr lang="da-DK" dirty="0" err="1">
                <a:ea typeface="+mn-lt"/>
                <a:cs typeface="+mn-lt"/>
              </a:rPr>
              <a:t>frequency</a:t>
            </a:r>
            <a:r>
              <a:rPr lang="da-DK" dirty="0">
                <a:ea typeface="+mn-lt"/>
                <a:cs typeface="+mn-lt"/>
              </a:rPr>
              <a:t> from </a:t>
            </a:r>
            <a:r>
              <a:rPr lang="da-DK" dirty="0" err="1">
                <a:ea typeface="+mn-lt"/>
                <a:cs typeface="+mn-lt"/>
              </a:rPr>
              <a:t>higher</a:t>
            </a:r>
            <a:r>
              <a:rPr lang="da-DK" dirty="0"/>
              <a:t> </a:t>
            </a:r>
            <a:r>
              <a:rPr lang="da-DK" dirty="0" err="1"/>
              <a:t>harmonic</a:t>
            </a:r>
            <a:r>
              <a:rPr lang="da-DK" dirty="0"/>
              <a:t> at </a:t>
            </a:r>
            <a:r>
              <a:rPr lang="da-DK" dirty="0">
                <a:ea typeface="+mn-lt"/>
                <a:cs typeface="+mn-lt"/>
              </a:rPr>
              <a:t>Ω = 161 RPM</a:t>
            </a:r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r>
              <a:rPr lang="da-DK" dirty="0"/>
              <a:t>Fatigue </a:t>
            </a:r>
            <a:r>
              <a:rPr lang="da-DK" dirty="0" err="1"/>
              <a:t>analysis</a:t>
            </a:r>
            <a:r>
              <a:rPr lang="da-DK" dirty="0"/>
              <a:t>: 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Blade 4 has </a:t>
            </a:r>
            <a:r>
              <a:rPr lang="da-DK" dirty="0" err="1"/>
              <a:t>lifetime</a:t>
            </a:r>
            <a:r>
              <a:rPr lang="da-DK" dirty="0"/>
              <a:t> of 143 </a:t>
            </a:r>
            <a:r>
              <a:rPr lang="da-DK" dirty="0" err="1"/>
              <a:t>cycles</a:t>
            </a:r>
            <a:r>
              <a:rPr lang="da-DK" dirty="0"/>
              <a:t> at 424 RPM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0F82FA3E-AEC3-43CD-852E-391EC41AE1A4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7C8DBF2-B509-4863-AE61-FF1CD8C35D87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317C399-9C5F-4071-8516-439902BC8807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66CF6B9-EDC0-41C6-BDFD-7C70A4D94352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noFill/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D5D38614-1CD8-42DF-AA16-A1A724897766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60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A7E6-2A56-2081-250C-8F9C903B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>
                <a:latin typeface="AU Passata Light"/>
              </a:rPr>
              <a:t>Elevator with flexible ropes</a:t>
            </a:r>
            <a:endParaRPr lang="da-DK" dirty="0" err="1"/>
          </a:p>
        </p:txBody>
      </p:sp>
    </p:spTree>
    <p:extLst>
      <p:ext uri="{BB962C8B-B14F-4D97-AF65-F5344CB8AC3E}">
        <p14:creationId xmlns:p14="http://schemas.microsoft.com/office/powerpoint/2010/main" val="368737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800" y="230400"/>
            <a:ext cx="9738052" cy="752400"/>
          </a:xfrm>
        </p:spPr>
        <p:txBody>
          <a:bodyPr/>
          <a:lstStyle/>
          <a:p>
            <a:r>
              <a:rPr lang="da-DK" dirty="0"/>
              <a:t>Elevator model &amp; EOM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ladsholder til tekst 6">
                <a:extLst>
                  <a:ext uri="{FF2B5EF4-FFF2-40B4-BE49-F238E27FC236}">
                    <a16:creationId xmlns:a16="http://schemas.microsoft.com/office/drawing/2014/main" id="{B87A3C76-EADF-4E8D-8712-1A7B4FD8ACF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985838" y="1371600"/>
                <a:ext cx="5468614" cy="45259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da-DK"/>
                  <a:t>Discrete elevator model with flexible ropes</a:t>
                </a:r>
              </a:p>
              <a:p>
                <a:pPr marL="774900" lvl="1" indent="-342900"/>
                <a:r>
                  <a:rPr lang="da-DK"/>
                  <a:t>Rope is a spring-damper-mass system</a:t>
                </a:r>
              </a:p>
              <a:p>
                <a:pPr marL="774900" lvl="1" indent="-342900"/>
                <a:r>
                  <a:rPr lang="da-DK"/>
                  <a:t>Damping from Rayleigh’s dissipation func.</a:t>
                </a:r>
              </a:p>
              <a:p>
                <a:pPr marL="774900" lvl="1" indent="-342900"/>
                <a:r>
                  <a:rPr lang="da-DK"/>
                  <a:t>No slip between rope and drive sheave</a:t>
                </a:r>
              </a:p>
              <a:p>
                <a:pPr marL="774900" lvl="1" indent="-342900"/>
                <a:r>
                  <a:rPr lang="da-DK"/>
                  <a:t>3 generalized coordinates</a:t>
                </a:r>
              </a:p>
              <a:p>
                <a:pPr>
                  <a:buNone/>
                </a:pPr>
                <a:r>
                  <a:rPr lang="da-DK"/>
                  <a:t>EOMs from Lagrange Equations</a:t>
                </a:r>
              </a:p>
              <a:p>
                <a:pPr>
                  <a:buNone/>
                </a:pPr>
                <a:r>
                  <a:rPr lang="da-DK"/>
                  <a:t>Virtual experiment</a:t>
                </a:r>
              </a:p>
              <a:p>
                <a:pPr marL="774900"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p>
                    </m:sSup>
                  </m:oMath>
                </a14:m>
                <a:r>
                  <a:rPr lang="da-DK"/>
                  <a:t> from encoder (driving)</a:t>
                </a:r>
              </a:p>
              <a:p>
                <a:pPr marL="774900" lvl="1" indent="-342900"/>
                <a:r>
                  <a:rPr lang="da-DK"/>
                  <a:t>Position/acceleration (for verification)</a:t>
                </a:r>
              </a:p>
            </p:txBody>
          </p:sp>
        </mc:Choice>
        <mc:Fallback xmlns="">
          <p:sp>
            <p:nvSpPr>
              <p:cNvPr id="7" name="Pladsholder til tekst 6">
                <a:extLst>
                  <a:ext uri="{FF2B5EF4-FFF2-40B4-BE49-F238E27FC236}">
                    <a16:creationId xmlns:a16="http://schemas.microsoft.com/office/drawing/2014/main" id="{B87A3C76-EADF-4E8D-8712-1A7B4FD8A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985838" y="1371600"/>
                <a:ext cx="5468614" cy="4525964"/>
              </a:xfrm>
              <a:blipFill>
                <a:blip r:embed="rId4"/>
                <a:stretch>
                  <a:fillRect l="-2899" t="-1887" r="-24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e 8">
            <a:extLst>
              <a:ext uri="{FF2B5EF4-FFF2-40B4-BE49-F238E27FC236}">
                <a16:creationId xmlns:a16="http://schemas.microsoft.com/office/drawing/2014/main" id="{5CBB7B94-F706-4CDB-8C4B-DE8D454E7D97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ADFC2F9-7E57-4973-B17B-28A9D76EAA8F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19EF849-8DC9-4BAE-9A4B-3DE0BB1A6253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2EFAF8B-FB7A-4A59-9CE4-650216FB4465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B38EF326-49AA-4DA6-A1B3-24DE8CF5DC4E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pic>
        <p:nvPicPr>
          <p:cNvPr id="15" name="Billede 14">
            <a:extLst>
              <a:ext uri="{FF2B5EF4-FFF2-40B4-BE49-F238E27FC236}">
                <a16:creationId xmlns:a16="http://schemas.microsoft.com/office/drawing/2014/main" id="{B6B8F5A5-BF9F-43B3-A44A-EA8B444A2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4"/>
          <a:stretch/>
        </p:blipFill>
        <p:spPr>
          <a:xfrm>
            <a:off x="6670476" y="2698548"/>
            <a:ext cx="4608512" cy="3454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B7C06475-99D0-46E8-B4DF-9F315684BECE}"/>
                  </a:ext>
                </a:extLst>
              </p:cNvPr>
              <p:cNvSpPr txBox="1"/>
              <p:nvPr/>
            </p:nvSpPr>
            <p:spPr>
              <a:xfrm>
                <a:off x="6886500" y="1772816"/>
                <a:ext cx="41764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̈"/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da-DK" sz="1800" b="1" i="1" smtClean="0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</m:sSub>
                    </m:oMath>
                  </m:oMathPara>
                </a14:m>
                <a:endParaRPr lang="da-DK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B7C06475-99D0-46E8-B4DF-9F315684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00" y="1772816"/>
                <a:ext cx="417646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AAF9692F-87FD-4DEB-91FE-B9B7CB25D71A}"/>
                  </a:ext>
                </a:extLst>
              </p:cNvPr>
              <p:cNvSpPr txBox="1"/>
              <p:nvPr/>
            </p:nvSpPr>
            <p:spPr>
              <a:xfrm>
                <a:off x="7678588" y="1064930"/>
                <a:ext cx="252028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sup>
                              </m:sSup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da-DK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𝑐𝑎𝑏</m:t>
                                  </m:r>
                                </m:sup>
                              </m:sSup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da-DK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sz="1800">
                  <a:latin typeface="+mj-lt"/>
                </a:endParaRPr>
              </a:p>
            </p:txBody>
          </p:sp>
        </mc:Choice>
        <mc:Fallback xmlns="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AAF9692F-87FD-4DEB-91FE-B9B7CB25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588" y="1064930"/>
                <a:ext cx="252028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Experiment &amp;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da-DK" dirty="0"/>
                  <a:t>Experiment</a:t>
                </a:r>
              </a:p>
              <a:p>
                <a:pPr>
                  <a:buNone/>
                </a:pPr>
                <a:endParaRPr lang="da-DK" dirty="0"/>
              </a:p>
              <a:p>
                <a:r>
                  <a:rPr lang="da-DK" dirty="0" err="1"/>
                  <a:t>Stiffness</a:t>
                </a:r>
                <a:r>
                  <a:rPr lang="da-DK" dirty="0"/>
                  <a:t> </a:t>
                </a:r>
                <a:r>
                  <a:rPr lang="da-DK" dirty="0" err="1"/>
                  <a:t>experiment</a:t>
                </a:r>
                <a:r>
                  <a:rPr lang="da-DK" dirty="0"/>
                  <a:t>:</a:t>
                </a:r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 err="1"/>
                  <a:t>Static</a:t>
                </a:r>
                <a:r>
                  <a:rPr lang="da-DK" dirty="0"/>
                  <a:t> </a:t>
                </a:r>
                <a:r>
                  <a:rPr lang="da-DK" dirty="0" err="1"/>
                  <a:t>deflection</a:t>
                </a:r>
                <a:endParaRPr lang="da-DK" dirty="0"/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EA = 26.7 N</a:t>
                </a:r>
              </a:p>
              <a:p>
                <a:endParaRPr lang="da-DK" dirty="0"/>
              </a:p>
              <a:p>
                <a:r>
                  <a:rPr lang="da-DK" dirty="0" err="1"/>
                  <a:t>Damping</a:t>
                </a:r>
                <a:r>
                  <a:rPr lang="da-DK" dirty="0"/>
                  <a:t> </a:t>
                </a:r>
                <a:r>
                  <a:rPr lang="da-DK" dirty="0" err="1"/>
                  <a:t>experiment</a:t>
                </a:r>
                <a:r>
                  <a:rPr lang="da-DK" dirty="0"/>
                  <a:t>: </a:t>
                </a:r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 err="1"/>
                  <a:t>Logarithmic</a:t>
                </a:r>
                <a:r>
                  <a:rPr lang="da-DK" dirty="0"/>
                  <a:t> </a:t>
                </a:r>
                <a:r>
                  <a:rPr lang="da-DK" dirty="0" err="1"/>
                  <a:t>decrement</a:t>
                </a:r>
                <a:endParaRPr lang="da-DK" dirty="0"/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c = 6.68 Ns/m</a:t>
                </a:r>
              </a:p>
              <a:p>
                <a:pPr>
                  <a:buNone/>
                </a:pPr>
                <a:endParaRPr lang="da-DK" dirty="0"/>
              </a:p>
              <a:p>
                <a:pPr>
                  <a:buNone/>
                </a:pPr>
                <a:r>
                  <a:rPr lang="da-DK" dirty="0"/>
                  <a:t>Virtual data: </a:t>
                </a:r>
              </a:p>
              <a:p>
                <a:pPr marL="342900" indent="-342900">
                  <a:buFont typeface="Arial" panose="020F0502020204030204" pitchFamily="34" charset="0"/>
                  <a:buChar char="•"/>
                </a:pPr>
                <a:r>
                  <a:rPr lang="da-DK" dirty="0"/>
                  <a:t>EA = 85 N and c =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0.001⋅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51" t="-1887" b="-20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e 5">
            <a:extLst>
              <a:ext uri="{FF2B5EF4-FFF2-40B4-BE49-F238E27FC236}">
                <a16:creationId xmlns:a16="http://schemas.microsoft.com/office/drawing/2014/main" id="{F895414D-140D-44EB-B32A-8B91AB2B3674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284B49B-C49B-489A-A506-DE21CDA2E6E8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E881140-E357-40FB-9967-E1E2D5FD5D0A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ABE2534-DC31-4335-BCA4-AF042A4DA304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BBD1BFFC-F698-4EB0-9890-FCE6C4D0E560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pic>
        <p:nvPicPr>
          <p:cNvPr id="2" name="Billede 10" descr="Et billede, der indeholder indendørs, grøn, rodet&#10;&#10;Beskrivelsen er genereret automatisk">
            <a:extLst>
              <a:ext uri="{FF2B5EF4-FFF2-40B4-BE49-F238E27FC236}">
                <a16:creationId xmlns:a16="http://schemas.microsoft.com/office/drawing/2014/main" id="{DFF2ED3A-AA7F-3D62-8B17-2D21E0736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592" y="1552242"/>
            <a:ext cx="2742725" cy="3657600"/>
          </a:xfrm>
          <a:prstGeom prst="rect">
            <a:avLst/>
          </a:prstGeom>
        </p:spPr>
      </p:pic>
      <p:pic>
        <p:nvPicPr>
          <p:cNvPr id="11" name="Billede 11">
            <a:extLst>
              <a:ext uri="{FF2B5EF4-FFF2-40B4-BE49-F238E27FC236}">
                <a16:creationId xmlns:a16="http://schemas.microsoft.com/office/drawing/2014/main" id="{4BAC3165-D445-83B5-81A6-135F0D6DB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660" y="1209967"/>
            <a:ext cx="3394841" cy="4342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08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86813-0870-366E-E1ED-46192AD3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Signal </a:t>
            </a:r>
            <a:r>
              <a:rPr lang="da-DK" dirty="0" err="1"/>
              <a:t>processing</a:t>
            </a:r>
          </a:p>
        </p:txBody>
      </p:sp>
      <p:pic>
        <p:nvPicPr>
          <p:cNvPr id="5" name="Billede 5">
            <a:extLst>
              <a:ext uri="{FF2B5EF4-FFF2-40B4-BE49-F238E27FC236}">
                <a16:creationId xmlns:a16="http://schemas.microsoft.com/office/drawing/2014/main" id="{61A197B8-D544-1F90-6297-337289083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110" y="1172737"/>
            <a:ext cx="8613780" cy="452136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805140F-85E2-2665-2EDA-395CF2AA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00AD-2418-454A-ACAE-DE392A290FFC}" type="datetime1">
              <a:t>04/12/2023</a:t>
            </a:fld>
            <a:r>
              <a:rPr lang="da-DK" dirty="0"/>
              <a:t>10-06-2022</a:t>
            </a:r>
          </a:p>
        </p:txBody>
      </p:sp>
    </p:spTree>
    <p:extLst>
      <p:ext uri="{BB962C8B-B14F-4D97-AF65-F5344CB8AC3E}">
        <p14:creationId xmlns:p14="http://schemas.microsoft.com/office/powerpoint/2010/main" val="85651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Simulation</a:t>
            </a:r>
          </a:p>
        </p:txBody>
      </p:sp>
      <p:pic>
        <p:nvPicPr>
          <p:cNvPr id="2" name="Billede 5">
            <a:extLst>
              <a:ext uri="{FF2B5EF4-FFF2-40B4-BE49-F238E27FC236}">
                <a16:creationId xmlns:a16="http://schemas.microsoft.com/office/drawing/2014/main" id="{360FE7BF-B91E-7840-59ED-2F12526ED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0397" y="2166607"/>
            <a:ext cx="8827032" cy="3782673"/>
          </a:xfrm>
        </p:spPr>
      </p:pic>
      <p:grpSp>
        <p:nvGrpSpPr>
          <p:cNvPr id="6" name="Gruppe 5">
            <a:extLst>
              <a:ext uri="{FF2B5EF4-FFF2-40B4-BE49-F238E27FC236}">
                <a16:creationId xmlns:a16="http://schemas.microsoft.com/office/drawing/2014/main" id="{1D4C726F-D5E5-4CEB-81E7-B7F294CD5D82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3160B2E-3299-4B11-838A-A9909929A949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35C6970-9033-49FA-9037-5560D75B0189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26EA32A-3D4A-4612-B682-A2D2E96D906A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78843F10-3B1B-4470-8698-BEABCCC5130C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  <p:pic>
        <p:nvPicPr>
          <p:cNvPr id="12" name="Billede 11">
            <a:extLst>
              <a:ext uri="{FF2B5EF4-FFF2-40B4-BE49-F238E27FC236}">
                <a16:creationId xmlns:a16="http://schemas.microsoft.com/office/drawing/2014/main" id="{E71C0956-A154-4160-A9B1-AE3D07E4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271" y="1055851"/>
            <a:ext cx="7325284" cy="956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54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&amp; </a:t>
            </a:r>
            <a:r>
              <a:rPr lang="da-DK" dirty="0" err="1"/>
              <a:t>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B0C2BF6A-E5A3-4B4D-9BBF-DD2099EB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1268760"/>
            <a:ext cx="5439443" cy="2460302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5A2CFBB2-A1F4-4585-B027-95D3DECE5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3" y="3846295"/>
            <a:ext cx="5562475" cy="2440385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DEE911DA-F68F-4A5B-8695-E8045BD2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001" y="758920"/>
            <a:ext cx="3612231" cy="2689513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3F5E7F9E-3B34-4104-8FBF-EA1C5BB6F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001" y="3453781"/>
            <a:ext cx="3612231" cy="2832899"/>
          </a:xfrm>
          <a:prstGeom prst="rect">
            <a:avLst/>
          </a:prstGeom>
        </p:spPr>
      </p:pic>
      <p:grpSp>
        <p:nvGrpSpPr>
          <p:cNvPr id="11" name="Gruppe 10">
            <a:extLst>
              <a:ext uri="{FF2B5EF4-FFF2-40B4-BE49-F238E27FC236}">
                <a16:creationId xmlns:a16="http://schemas.microsoft.com/office/drawing/2014/main" id="{12959111-E912-4EAD-ACD1-D7BBE3C5EFC5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B621F34-02C0-449B-87A4-D52586E9F85B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0CB604E-EA82-40D6-8151-21BB927C4C71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D05CF53-5F47-4CA3-8CA7-119477D0D6B8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A902EE15-96F4-46D4-B86E-320C4620585D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707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484785"/>
            <a:ext cx="10220325" cy="4409602"/>
          </a:xfrm>
        </p:spPr>
        <p:txBody>
          <a:bodyPr/>
          <a:lstStyle/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Succesfully modelled a discrete elevator-system with flexible ropes.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Comparison to virtual experiment.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Experimentally determined rope stiffness and damping.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Digital signal processing on data from virtual experiment.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/>
              <a:t>Results from numerical simulation compared with results from virtual experiment.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F66EAFB7-9CA3-4A5B-A99D-CC0E745DD323}"/>
              </a:ext>
            </a:extLst>
          </p:cNvPr>
          <p:cNvGrpSpPr/>
          <p:nvPr/>
        </p:nvGrpSpPr>
        <p:grpSpPr>
          <a:xfrm>
            <a:off x="10558908" y="153504"/>
            <a:ext cx="1584176" cy="663387"/>
            <a:chOff x="8614692" y="6141839"/>
            <a:chExt cx="1584176" cy="663387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E6CE0C1-1D2A-484E-A261-591B56DE959C}"/>
                </a:ext>
              </a:extLst>
            </p:cNvPr>
            <p:cNvSpPr/>
            <p:nvPr/>
          </p:nvSpPr>
          <p:spPr bwMode="auto">
            <a:xfrm>
              <a:off x="8614692" y="64156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94E295-58FA-4A00-8BBD-343D59F0D905}"/>
                </a:ext>
              </a:extLst>
            </p:cNvPr>
            <p:cNvSpPr/>
            <p:nvPr/>
          </p:nvSpPr>
          <p:spPr bwMode="auto">
            <a:xfrm>
              <a:off x="8614692" y="66292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BA1C2F1-734F-4887-8A66-F8EF09D50AE1}"/>
                </a:ext>
              </a:extLst>
            </p:cNvPr>
            <p:cNvSpPr/>
            <p:nvPr/>
          </p:nvSpPr>
          <p:spPr bwMode="auto">
            <a:xfrm>
              <a:off x="8614692" y="6202151"/>
              <a:ext cx="108000" cy="108000"/>
            </a:xfrm>
            <a:prstGeom prst="ellipse">
              <a:avLst/>
            </a:prstGeom>
            <a:solidFill>
              <a:schemeClr val="bg2"/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CF925EBA-0D23-40ED-B4B3-DC5C1E55B6B4}"/>
                </a:ext>
              </a:extLst>
            </p:cNvPr>
            <p:cNvSpPr txBox="1"/>
            <p:nvPr/>
          </p:nvSpPr>
          <p:spPr>
            <a:xfrm>
              <a:off x="8830716" y="6141839"/>
              <a:ext cx="1368152" cy="663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ELEVATOR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3D RFT</a:t>
              </a:r>
              <a:endParaRPr lang="da-DK" sz="10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da-DK" sz="1000">
                  <a:latin typeface="+mn-lt"/>
                </a:rPr>
                <a:t>2D RFT-B</a:t>
              </a:r>
              <a:endParaRPr lang="da-DK" sz="10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0106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Custom</PresentationFormat>
  <Paragraphs>310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AU Passata</vt:lpstr>
      <vt:lpstr>Georgia</vt:lpstr>
      <vt:lpstr>Wingdings 3</vt:lpstr>
      <vt:lpstr>Calibri</vt:lpstr>
      <vt:lpstr>Arial</vt:lpstr>
      <vt:lpstr>AU Peto</vt:lpstr>
      <vt:lpstr>AU Passata Light</vt:lpstr>
      <vt:lpstr>Cambria Math</vt:lpstr>
      <vt:lpstr>AU 16:9</vt:lpstr>
      <vt:lpstr>Dynamic systems with applications S22</vt:lpstr>
      <vt:lpstr>Agenda</vt:lpstr>
      <vt:lpstr>Elevator with flexible ropes</vt:lpstr>
      <vt:lpstr>Elevator model &amp; EOM</vt:lpstr>
      <vt:lpstr>Experiment &amp; parameters</vt:lpstr>
      <vt:lpstr>Signal processing</vt:lpstr>
      <vt:lpstr>Simulation</vt:lpstr>
      <vt:lpstr>Results &amp; comparison</vt:lpstr>
      <vt:lpstr>Conclusion</vt:lpstr>
      <vt:lpstr>PowerPoint Presentation</vt:lpstr>
      <vt:lpstr>Wind turbine (RFT)  3D Rotor with flexible tower</vt:lpstr>
      <vt:lpstr>3D model &amp; EOm</vt:lpstr>
      <vt:lpstr>Identification of parameters</vt:lpstr>
      <vt:lpstr>Convergency study</vt:lpstr>
      <vt:lpstr>Experiment</vt:lpstr>
      <vt:lpstr>Validation &amp; verification</vt:lpstr>
      <vt:lpstr>Validation &amp; verification</vt:lpstr>
      <vt:lpstr>New tuned stiffness and damping</vt:lpstr>
      <vt:lpstr>Resonance in new model</vt:lpstr>
      <vt:lpstr>Balancing of Rotor</vt:lpstr>
      <vt:lpstr>Conclusion</vt:lpstr>
      <vt:lpstr>Wind turbine (RFT-B) 2D rotor with flexible tower and blades</vt:lpstr>
      <vt:lpstr>Flexible 2D model &amp; EOMs</vt:lpstr>
      <vt:lpstr>Campbell diagram</vt:lpstr>
      <vt:lpstr>LDR of tower for Ω = 120 rpm</vt:lpstr>
      <vt:lpstr>LDR of tower for Ω = 20-450 rpm</vt:lpstr>
      <vt:lpstr>Fatigue analysis of blades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</dc:title>
  <dc:creator/>
  <cp:lastModifiedBy/>
  <cp:revision>89</cp:revision>
  <dcterms:modified xsi:type="dcterms:W3CDTF">2023-12-04T14:06:12Z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637600274729989814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2960</vt:lpwstr>
  </property>
  <property fmtid="{D5CDD505-2E9C-101B-9397-08002B2CF9AE}" pid="62" name="colorthemechange">
    <vt:lpwstr>True</vt:lpwstr>
  </property>
</Properties>
</file>